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61" r:id="rId2"/>
    <p:sldId id="257" r:id="rId3"/>
    <p:sldId id="262" r:id="rId4"/>
    <p:sldId id="258" r:id="rId5"/>
    <p:sldId id="364" r:id="rId6"/>
    <p:sldId id="363" r:id="rId7"/>
    <p:sldId id="264" r:id="rId8"/>
    <p:sldId id="259" r:id="rId9"/>
    <p:sldId id="365" r:id="rId10"/>
    <p:sldId id="366" r:id="rId11"/>
    <p:sldId id="385" r:id="rId12"/>
    <p:sldId id="334" r:id="rId13"/>
    <p:sldId id="367" r:id="rId14"/>
    <p:sldId id="260" r:id="rId15"/>
    <p:sldId id="372" r:id="rId16"/>
    <p:sldId id="265" r:id="rId17"/>
    <p:sldId id="263" r:id="rId18"/>
    <p:sldId id="371" r:id="rId19"/>
    <p:sldId id="373" r:id="rId20"/>
    <p:sldId id="375" r:id="rId21"/>
    <p:sldId id="376" r:id="rId22"/>
    <p:sldId id="377" r:id="rId23"/>
    <p:sldId id="384" r:id="rId24"/>
    <p:sldId id="378" r:id="rId25"/>
    <p:sldId id="383" r:id="rId26"/>
    <p:sldId id="344" r:id="rId27"/>
    <p:sldId id="374" r:id="rId28"/>
    <p:sldId id="368" r:id="rId29"/>
    <p:sldId id="267" r:id="rId30"/>
    <p:sldId id="379" r:id="rId31"/>
    <p:sldId id="369" r:id="rId32"/>
    <p:sldId id="347" r:id="rId33"/>
    <p:sldId id="386" r:id="rId34"/>
    <p:sldId id="348" r:id="rId35"/>
    <p:sldId id="349" r:id="rId36"/>
    <p:sldId id="350" r:id="rId37"/>
    <p:sldId id="352" r:id="rId38"/>
    <p:sldId id="353" r:id="rId39"/>
    <p:sldId id="354" r:id="rId40"/>
    <p:sldId id="355" r:id="rId41"/>
    <p:sldId id="356" r:id="rId42"/>
    <p:sldId id="357" r:id="rId43"/>
    <p:sldId id="380" r:id="rId44"/>
    <p:sldId id="370" r:id="rId45"/>
    <p:sldId id="270" r:id="rId46"/>
    <p:sldId id="362" r:id="rId47"/>
    <p:sldId id="38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B59651-EA6B-8C41-807C-9BF9BE22599B}">
          <p14:sldIdLst>
            <p14:sldId id="261"/>
            <p14:sldId id="257"/>
            <p14:sldId id="262"/>
            <p14:sldId id="258"/>
            <p14:sldId id="364"/>
            <p14:sldId id="363"/>
            <p14:sldId id="264"/>
            <p14:sldId id="259"/>
            <p14:sldId id="365"/>
            <p14:sldId id="366"/>
            <p14:sldId id="385"/>
            <p14:sldId id="334"/>
            <p14:sldId id="367"/>
            <p14:sldId id="260"/>
            <p14:sldId id="372"/>
            <p14:sldId id="265"/>
            <p14:sldId id="263"/>
            <p14:sldId id="371"/>
            <p14:sldId id="373"/>
            <p14:sldId id="375"/>
            <p14:sldId id="376"/>
            <p14:sldId id="377"/>
            <p14:sldId id="384"/>
            <p14:sldId id="378"/>
            <p14:sldId id="383"/>
            <p14:sldId id="344"/>
            <p14:sldId id="374"/>
            <p14:sldId id="368"/>
            <p14:sldId id="267"/>
            <p14:sldId id="379"/>
            <p14:sldId id="369"/>
            <p14:sldId id="347"/>
            <p14:sldId id="386"/>
            <p14:sldId id="348"/>
            <p14:sldId id="349"/>
            <p14:sldId id="350"/>
            <p14:sldId id="352"/>
            <p14:sldId id="353"/>
            <p14:sldId id="354"/>
            <p14:sldId id="355"/>
            <p14:sldId id="356"/>
            <p14:sldId id="357"/>
            <p14:sldId id="380"/>
            <p14:sldId id="370"/>
            <p14:sldId id="270"/>
            <p14:sldId id="362"/>
          </p14:sldIdLst>
        </p14:section>
        <p14:section name="add" id="{0869AE6A-184D-3E42-A5E4-DD946EA46C4A}">
          <p14:sldIdLst>
            <p14:sldId id="3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27"/>
    <p:restoredTop sz="72593"/>
  </p:normalViewPr>
  <p:slideViewPr>
    <p:cSldViewPr snapToGrid="0" snapToObjects="1">
      <p:cViewPr varScale="1">
        <p:scale>
          <a:sx n="79" d="100"/>
          <a:sy n="79" d="100"/>
        </p:scale>
        <p:origin x="18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43FD21-1086-314B-96FB-934271AC81EA}"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98E5BBE8-C03A-C84C-B160-19C838C0E6CE}">
      <dgm:prSet phldrT="[Text]"/>
      <dgm:spPr/>
      <dgm:t>
        <a:bodyPr/>
        <a:lstStyle/>
        <a:p>
          <a:r>
            <a:rPr lang="en-US" dirty="0"/>
            <a:t>Search Phrases: baby clothes</a:t>
          </a:r>
        </a:p>
      </dgm:t>
    </dgm:pt>
    <dgm:pt modelId="{D9924B4C-8B37-AD4A-BD48-F23E7EFF245F}" type="parTrans" cxnId="{CEB83BA6-E69B-9946-8CBF-2A619336C262}">
      <dgm:prSet/>
      <dgm:spPr/>
      <dgm:t>
        <a:bodyPr/>
        <a:lstStyle/>
        <a:p>
          <a:endParaRPr lang="en-US"/>
        </a:p>
      </dgm:t>
    </dgm:pt>
    <dgm:pt modelId="{421DA38C-45F2-4A48-9AFD-64845CFA03E1}" type="sibTrans" cxnId="{CEB83BA6-E69B-9946-8CBF-2A619336C262}">
      <dgm:prSet/>
      <dgm:spPr/>
      <dgm:t>
        <a:bodyPr/>
        <a:lstStyle/>
        <a:p>
          <a:endParaRPr lang="en-US"/>
        </a:p>
      </dgm:t>
    </dgm:pt>
    <dgm:pt modelId="{EEBF3EB3-EBE3-A741-B362-C7656E0AD01A}">
      <dgm:prSet phldrT="[Text]"/>
      <dgm:spPr/>
      <dgm:t>
        <a:bodyPr/>
        <a:lstStyle/>
        <a:p>
          <a:r>
            <a:rPr lang="en-US" dirty="0"/>
            <a:t>Location: Amsterdam</a:t>
          </a:r>
        </a:p>
      </dgm:t>
    </dgm:pt>
    <dgm:pt modelId="{961F0CBD-3AF1-2A4C-98AA-7E87854EE804}" type="parTrans" cxnId="{503B937E-0C86-2346-87DF-BF48F9683621}">
      <dgm:prSet/>
      <dgm:spPr/>
      <dgm:t>
        <a:bodyPr/>
        <a:lstStyle/>
        <a:p>
          <a:endParaRPr lang="en-US"/>
        </a:p>
      </dgm:t>
    </dgm:pt>
    <dgm:pt modelId="{98C80912-D274-9641-B01B-0BE3E8AF7324}" type="sibTrans" cxnId="{503B937E-0C86-2346-87DF-BF48F9683621}">
      <dgm:prSet/>
      <dgm:spPr/>
      <dgm:t>
        <a:bodyPr/>
        <a:lstStyle/>
        <a:p>
          <a:endParaRPr lang="en-US"/>
        </a:p>
      </dgm:t>
    </dgm:pt>
    <dgm:pt modelId="{A7817977-20C0-CE48-8C5A-AEFC8D7EF780}">
      <dgm:prSet phldrT="[Text]"/>
      <dgm:spPr/>
      <dgm:t>
        <a:bodyPr/>
        <a:lstStyle/>
        <a:p>
          <a:r>
            <a:rPr lang="en-US" dirty="0"/>
            <a:t>Segment: </a:t>
          </a:r>
          <a:r>
            <a:rPr lang="en-US" dirty="0" err="1"/>
            <a:t>Ams</a:t>
          </a:r>
          <a:r>
            <a:rPr lang="en-US" dirty="0"/>
            <a:t> - new parent</a:t>
          </a:r>
        </a:p>
      </dgm:t>
    </dgm:pt>
    <dgm:pt modelId="{13C23C73-1C42-3849-A097-3ACD974BEB78}" type="parTrans" cxnId="{6C3E1A03-5BF4-FE44-B682-E204F5E595BF}">
      <dgm:prSet/>
      <dgm:spPr/>
      <dgm:t>
        <a:bodyPr/>
        <a:lstStyle/>
        <a:p>
          <a:endParaRPr lang="en-US"/>
        </a:p>
      </dgm:t>
    </dgm:pt>
    <dgm:pt modelId="{F791B298-1513-1449-A3D4-959AAA63DA9F}" type="sibTrans" cxnId="{6C3E1A03-5BF4-FE44-B682-E204F5E595BF}">
      <dgm:prSet/>
      <dgm:spPr/>
      <dgm:t>
        <a:bodyPr/>
        <a:lstStyle/>
        <a:p>
          <a:endParaRPr lang="en-US"/>
        </a:p>
      </dgm:t>
    </dgm:pt>
    <dgm:pt modelId="{23A9044A-112F-AD46-8729-E559C68405EF}">
      <dgm:prSet phldrT="[Text]"/>
      <dgm:spPr/>
      <dgm:t>
        <a:bodyPr/>
        <a:lstStyle/>
        <a:p>
          <a:r>
            <a:rPr lang="en-US" dirty="0"/>
            <a:t>Number of visits: 5</a:t>
          </a:r>
        </a:p>
      </dgm:t>
    </dgm:pt>
    <dgm:pt modelId="{6E116997-01D3-B944-86F6-62A07C6F50E8}" type="sibTrans" cxnId="{EF55ADB4-12A0-8B48-9C4F-195A7B1230D8}">
      <dgm:prSet/>
      <dgm:spPr/>
      <dgm:t>
        <a:bodyPr/>
        <a:lstStyle/>
        <a:p>
          <a:endParaRPr lang="en-US"/>
        </a:p>
      </dgm:t>
    </dgm:pt>
    <dgm:pt modelId="{F73BA588-08E7-1140-B8EE-8575A926501A}" type="parTrans" cxnId="{EF55ADB4-12A0-8B48-9C4F-195A7B1230D8}">
      <dgm:prSet/>
      <dgm:spPr/>
      <dgm:t>
        <a:bodyPr/>
        <a:lstStyle/>
        <a:p>
          <a:endParaRPr lang="en-US"/>
        </a:p>
      </dgm:t>
    </dgm:pt>
    <dgm:pt modelId="{398180DE-CEFB-594E-9FA6-70002DDBA116}" type="pres">
      <dgm:prSet presAssocID="{0F43FD21-1086-314B-96FB-934271AC81EA}" presName="Name0" presStyleCnt="0">
        <dgm:presLayoutVars>
          <dgm:chMax val="4"/>
          <dgm:resizeHandles val="exact"/>
        </dgm:presLayoutVars>
      </dgm:prSet>
      <dgm:spPr/>
    </dgm:pt>
    <dgm:pt modelId="{1B175A57-91E7-5345-8D49-3D1CD34C5B8B}" type="pres">
      <dgm:prSet presAssocID="{0F43FD21-1086-314B-96FB-934271AC81EA}" presName="ellipse" presStyleLbl="trBgShp" presStyleIdx="0" presStyleCnt="1"/>
      <dgm:spPr/>
    </dgm:pt>
    <dgm:pt modelId="{D81C5AFB-C1FA-A14A-8E16-CBD44704B723}" type="pres">
      <dgm:prSet presAssocID="{0F43FD21-1086-314B-96FB-934271AC81EA}" presName="arrow1" presStyleLbl="fgShp" presStyleIdx="0" presStyleCnt="1"/>
      <dgm:spPr/>
    </dgm:pt>
    <dgm:pt modelId="{21CAD079-E0E5-B94A-9E8F-B5A142EA6D48}" type="pres">
      <dgm:prSet presAssocID="{0F43FD21-1086-314B-96FB-934271AC81EA}" presName="rectangle" presStyleLbl="revTx" presStyleIdx="0" presStyleCnt="1">
        <dgm:presLayoutVars>
          <dgm:bulletEnabled val="1"/>
        </dgm:presLayoutVars>
      </dgm:prSet>
      <dgm:spPr/>
    </dgm:pt>
    <dgm:pt modelId="{54F3A17A-40F3-1C41-9986-C4E3D06527D6}" type="pres">
      <dgm:prSet presAssocID="{EEBF3EB3-EBE3-A741-B362-C7656E0AD01A}" presName="item1" presStyleLbl="node1" presStyleIdx="0" presStyleCnt="3">
        <dgm:presLayoutVars>
          <dgm:bulletEnabled val="1"/>
        </dgm:presLayoutVars>
      </dgm:prSet>
      <dgm:spPr/>
    </dgm:pt>
    <dgm:pt modelId="{94688187-2126-ED48-8EA3-00596F3C9A93}" type="pres">
      <dgm:prSet presAssocID="{23A9044A-112F-AD46-8729-E559C68405EF}" presName="item2" presStyleLbl="node1" presStyleIdx="1" presStyleCnt="3">
        <dgm:presLayoutVars>
          <dgm:bulletEnabled val="1"/>
        </dgm:presLayoutVars>
      </dgm:prSet>
      <dgm:spPr/>
    </dgm:pt>
    <dgm:pt modelId="{E7E42C6B-B8A0-C74A-96F0-043BB7AC4119}" type="pres">
      <dgm:prSet presAssocID="{A7817977-20C0-CE48-8C5A-AEFC8D7EF780}" presName="item3" presStyleLbl="node1" presStyleIdx="2" presStyleCnt="3">
        <dgm:presLayoutVars>
          <dgm:bulletEnabled val="1"/>
        </dgm:presLayoutVars>
      </dgm:prSet>
      <dgm:spPr/>
    </dgm:pt>
    <dgm:pt modelId="{5CF06474-68C4-D948-9CDF-97C8EF676E82}" type="pres">
      <dgm:prSet presAssocID="{0F43FD21-1086-314B-96FB-934271AC81EA}" presName="funnel" presStyleLbl="trAlignAcc1" presStyleIdx="0" presStyleCnt="1"/>
      <dgm:spPr/>
    </dgm:pt>
  </dgm:ptLst>
  <dgm:cxnLst>
    <dgm:cxn modelId="{6C3E1A03-5BF4-FE44-B682-E204F5E595BF}" srcId="{0F43FD21-1086-314B-96FB-934271AC81EA}" destId="{A7817977-20C0-CE48-8C5A-AEFC8D7EF780}" srcOrd="3" destOrd="0" parTransId="{13C23C73-1C42-3849-A097-3ACD974BEB78}" sibTransId="{F791B298-1513-1449-A3D4-959AAA63DA9F}"/>
    <dgm:cxn modelId="{0E57253B-AB46-D144-AF6B-437437B83DE9}" type="presOf" srcId="{0F43FD21-1086-314B-96FB-934271AC81EA}" destId="{398180DE-CEFB-594E-9FA6-70002DDBA116}" srcOrd="0" destOrd="0" presId="urn:microsoft.com/office/officeart/2005/8/layout/funnel1"/>
    <dgm:cxn modelId="{ED3BB83C-0D3F-364E-9882-FFB28032BD9D}" type="presOf" srcId="{98E5BBE8-C03A-C84C-B160-19C838C0E6CE}" destId="{E7E42C6B-B8A0-C74A-96F0-043BB7AC4119}" srcOrd="0" destOrd="0" presId="urn:microsoft.com/office/officeart/2005/8/layout/funnel1"/>
    <dgm:cxn modelId="{7B420049-01F9-D347-8B2C-7FA6ECA47C2F}" type="presOf" srcId="{A7817977-20C0-CE48-8C5A-AEFC8D7EF780}" destId="{21CAD079-E0E5-B94A-9E8F-B5A142EA6D48}" srcOrd="0" destOrd="0" presId="urn:microsoft.com/office/officeart/2005/8/layout/funnel1"/>
    <dgm:cxn modelId="{503B937E-0C86-2346-87DF-BF48F9683621}" srcId="{0F43FD21-1086-314B-96FB-934271AC81EA}" destId="{EEBF3EB3-EBE3-A741-B362-C7656E0AD01A}" srcOrd="1" destOrd="0" parTransId="{961F0CBD-3AF1-2A4C-98AA-7E87854EE804}" sibTransId="{98C80912-D274-9641-B01B-0BE3E8AF7324}"/>
    <dgm:cxn modelId="{D6F2DF82-3F65-4C4B-93F1-252DB8472D72}" type="presOf" srcId="{23A9044A-112F-AD46-8729-E559C68405EF}" destId="{54F3A17A-40F3-1C41-9986-C4E3D06527D6}" srcOrd="0" destOrd="0" presId="urn:microsoft.com/office/officeart/2005/8/layout/funnel1"/>
    <dgm:cxn modelId="{CEB83BA6-E69B-9946-8CBF-2A619336C262}" srcId="{0F43FD21-1086-314B-96FB-934271AC81EA}" destId="{98E5BBE8-C03A-C84C-B160-19C838C0E6CE}" srcOrd="0" destOrd="0" parTransId="{D9924B4C-8B37-AD4A-BD48-F23E7EFF245F}" sibTransId="{421DA38C-45F2-4A48-9AFD-64845CFA03E1}"/>
    <dgm:cxn modelId="{CD346FB4-6841-1B47-8532-E0388C9CD387}" type="presOf" srcId="{EEBF3EB3-EBE3-A741-B362-C7656E0AD01A}" destId="{94688187-2126-ED48-8EA3-00596F3C9A93}" srcOrd="0" destOrd="0" presId="urn:microsoft.com/office/officeart/2005/8/layout/funnel1"/>
    <dgm:cxn modelId="{EF55ADB4-12A0-8B48-9C4F-195A7B1230D8}" srcId="{0F43FD21-1086-314B-96FB-934271AC81EA}" destId="{23A9044A-112F-AD46-8729-E559C68405EF}" srcOrd="2" destOrd="0" parTransId="{F73BA588-08E7-1140-B8EE-8575A926501A}" sibTransId="{6E116997-01D3-B944-86F6-62A07C6F50E8}"/>
    <dgm:cxn modelId="{FF467D2C-C98E-1549-92B3-0E7FD67CA1A0}" type="presParOf" srcId="{398180DE-CEFB-594E-9FA6-70002DDBA116}" destId="{1B175A57-91E7-5345-8D49-3D1CD34C5B8B}" srcOrd="0" destOrd="0" presId="urn:microsoft.com/office/officeart/2005/8/layout/funnel1"/>
    <dgm:cxn modelId="{B5EC34CD-9FF3-4F47-BC67-26EBD893E749}" type="presParOf" srcId="{398180DE-CEFB-594E-9FA6-70002DDBA116}" destId="{D81C5AFB-C1FA-A14A-8E16-CBD44704B723}" srcOrd="1" destOrd="0" presId="urn:microsoft.com/office/officeart/2005/8/layout/funnel1"/>
    <dgm:cxn modelId="{3EA8FD9B-C617-CC42-8FBB-125F93373AA4}" type="presParOf" srcId="{398180DE-CEFB-594E-9FA6-70002DDBA116}" destId="{21CAD079-E0E5-B94A-9E8F-B5A142EA6D48}" srcOrd="2" destOrd="0" presId="urn:microsoft.com/office/officeart/2005/8/layout/funnel1"/>
    <dgm:cxn modelId="{FC6576EE-8A7B-E04A-A8F5-5E74D829F10E}" type="presParOf" srcId="{398180DE-CEFB-594E-9FA6-70002DDBA116}" destId="{54F3A17A-40F3-1C41-9986-C4E3D06527D6}" srcOrd="3" destOrd="0" presId="urn:microsoft.com/office/officeart/2005/8/layout/funnel1"/>
    <dgm:cxn modelId="{8F205D82-191F-3141-9C77-782E074A2B6B}" type="presParOf" srcId="{398180DE-CEFB-594E-9FA6-70002DDBA116}" destId="{94688187-2126-ED48-8EA3-00596F3C9A93}" srcOrd="4" destOrd="0" presId="urn:microsoft.com/office/officeart/2005/8/layout/funnel1"/>
    <dgm:cxn modelId="{6F896CA0-A6A5-D34A-964D-D32C7FCAF8AB}" type="presParOf" srcId="{398180DE-CEFB-594E-9FA6-70002DDBA116}" destId="{E7E42C6B-B8A0-C74A-96F0-043BB7AC4119}" srcOrd="5" destOrd="0" presId="urn:microsoft.com/office/officeart/2005/8/layout/funnel1"/>
    <dgm:cxn modelId="{4EE26CF1-0999-044C-A60D-801C31C9DEC2}" type="presParOf" srcId="{398180DE-CEFB-594E-9FA6-70002DDBA116}" destId="{5CF06474-68C4-D948-9CDF-97C8EF676E82}"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75A57-91E7-5345-8D49-3D1CD34C5B8B}">
      <dsp:nvSpPr>
        <dsp:cNvPr id="0" name=""/>
        <dsp:cNvSpPr/>
      </dsp:nvSpPr>
      <dsp:spPr>
        <a:xfrm>
          <a:off x="3507054" y="210500"/>
          <a:ext cx="4177621" cy="1450832"/>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1C5AFB-C1FA-A14A-8E16-CBD44704B723}">
      <dsp:nvSpPr>
        <dsp:cNvPr id="0" name=""/>
        <dsp:cNvSpPr/>
      </dsp:nvSpPr>
      <dsp:spPr>
        <a:xfrm>
          <a:off x="5197533" y="3763097"/>
          <a:ext cx="809616" cy="518154"/>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CAD079-E0E5-B94A-9E8F-B5A142EA6D48}">
      <dsp:nvSpPr>
        <dsp:cNvPr id="0" name=""/>
        <dsp:cNvSpPr/>
      </dsp:nvSpPr>
      <dsp:spPr>
        <a:xfrm>
          <a:off x="3659262" y="4177621"/>
          <a:ext cx="3886159" cy="971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Segment: </a:t>
          </a:r>
          <a:r>
            <a:rPr lang="en-US" sz="2400" kern="1200" dirty="0" err="1"/>
            <a:t>Ams</a:t>
          </a:r>
          <a:r>
            <a:rPr lang="en-US" sz="2400" kern="1200" dirty="0"/>
            <a:t> - new parent</a:t>
          </a:r>
        </a:p>
      </dsp:txBody>
      <dsp:txXfrm>
        <a:off x="3659262" y="4177621"/>
        <a:ext cx="3886159" cy="971539"/>
      </dsp:txXfrm>
    </dsp:sp>
    <dsp:sp modelId="{54F3A17A-40F3-1C41-9986-C4E3D06527D6}">
      <dsp:nvSpPr>
        <dsp:cNvPr id="0" name=""/>
        <dsp:cNvSpPr/>
      </dsp:nvSpPr>
      <dsp:spPr>
        <a:xfrm>
          <a:off x="5025895" y="1773384"/>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Number of visits: 5</a:t>
          </a:r>
        </a:p>
      </dsp:txBody>
      <dsp:txXfrm>
        <a:off x="5239313" y="1986802"/>
        <a:ext cx="1030473" cy="1030473"/>
      </dsp:txXfrm>
    </dsp:sp>
    <dsp:sp modelId="{94688187-2126-ED48-8EA3-00596F3C9A93}">
      <dsp:nvSpPr>
        <dsp:cNvPr id="0" name=""/>
        <dsp:cNvSpPr/>
      </dsp:nvSpPr>
      <dsp:spPr>
        <a:xfrm>
          <a:off x="3983108" y="680077"/>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Location: Amsterdam</a:t>
          </a:r>
        </a:p>
      </dsp:txBody>
      <dsp:txXfrm>
        <a:off x="4196526" y="893495"/>
        <a:ext cx="1030473" cy="1030473"/>
      </dsp:txXfrm>
    </dsp:sp>
    <dsp:sp modelId="{E7E42C6B-B8A0-C74A-96F0-043BB7AC4119}">
      <dsp:nvSpPr>
        <dsp:cNvPr id="0" name=""/>
        <dsp:cNvSpPr/>
      </dsp:nvSpPr>
      <dsp:spPr>
        <a:xfrm>
          <a:off x="5472803" y="327732"/>
          <a:ext cx="1457309" cy="14573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Search Phrases: baby clothes</a:t>
          </a:r>
        </a:p>
      </dsp:txBody>
      <dsp:txXfrm>
        <a:off x="5686221" y="541150"/>
        <a:ext cx="1030473" cy="1030473"/>
      </dsp:txXfrm>
    </dsp:sp>
    <dsp:sp modelId="{5CF06474-68C4-D948-9CDF-97C8EF676E82}">
      <dsp:nvSpPr>
        <dsp:cNvPr id="0" name=""/>
        <dsp:cNvSpPr/>
      </dsp:nvSpPr>
      <dsp:spPr>
        <a:xfrm>
          <a:off x="3335415" y="32384"/>
          <a:ext cx="4533852" cy="3627082"/>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tiff>
</file>

<file path=ppt/media/image30.png>
</file>

<file path=ppt/media/image4.pn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0EC838-05D4-8944-826B-757704B17AAF}" type="datetimeFigureOut">
              <a:rPr lang="en-US" smtClean="0"/>
              <a:t>7/5/19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2FEA95-E203-EB40-88D4-F05A0D5CC391}" type="slidenum">
              <a:rPr lang="en-US" smtClean="0"/>
              <a:t>‹#›</a:t>
            </a:fld>
            <a:endParaRPr lang="en-US"/>
          </a:p>
        </p:txBody>
      </p:sp>
    </p:spTree>
    <p:extLst>
      <p:ext uri="{BB962C8B-B14F-4D97-AF65-F5344CB8AC3E}">
        <p14:creationId xmlns:p14="http://schemas.microsoft.com/office/powerpoint/2010/main" val="2672238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Free_and_open-source"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en.wikipedia.org/wiki/Web_framework" TargetMode="External"/><Relationship Id="rId4" Type="http://schemas.openxmlformats.org/officeDocument/2006/relationships/hyperlink" Target="https://en.wikipedia.org/wiki/Web_crawler"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web.eecs.umich.edu/~mihalcea/papers/mihalcea.emnlp04.pdf"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aymill.com/en/blog/18-overlooked-ux-hacks-to-boost-your-ecommerce-sal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ellius.com/ai-driven-marketing/segmentation-illustr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today I will present to you my Thesis assignment, which went under the name  (I know it is long): Unsupervised website visitor segmentation based on Convolutional Neural Networks and k-means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proceeding we should mention that the project took place within BloomReach. </a:t>
            </a:r>
            <a:r>
              <a:rPr lang="en-US" sz="1200" kern="1200" dirty="0">
                <a:solidFill>
                  <a:schemeClr val="tx1"/>
                </a:solidFill>
                <a:effectLst/>
                <a:latin typeface="+mn-lt"/>
                <a:ea typeface="+mn-ea"/>
                <a:cs typeface="+mn-cs"/>
              </a:rPr>
              <a:t>The company can be labelled as technology provider, who aims at improving the experience of the end online-user and his relationship with the business. To be more specific the research is built around one of BloomReach products — Experience Manager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a:t>
            </a:fld>
            <a:endParaRPr lang="en-US"/>
          </a:p>
        </p:txBody>
      </p:sp>
    </p:spTree>
    <p:extLst>
      <p:ext uri="{BB962C8B-B14F-4D97-AF65-F5344CB8AC3E}">
        <p14:creationId xmlns:p14="http://schemas.microsoft.com/office/powerpoint/2010/main" val="1185489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10</a:t>
            </a:fld>
            <a:endParaRPr lang="en-US"/>
          </a:p>
        </p:txBody>
      </p:sp>
    </p:spTree>
    <p:extLst>
      <p:ext uri="{BB962C8B-B14F-4D97-AF65-F5344CB8AC3E}">
        <p14:creationId xmlns:p14="http://schemas.microsoft.com/office/powerpoint/2010/main" val="2030209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a:p>
            <a:r>
              <a:rPr lang="en-US" dirty="0"/>
              <a:t>Our idea is to introduce data driven creation of segments. One of the advantages of this is that it will give more flexibility and will also reduce the role of the content managers and the manual input for the system</a:t>
            </a:r>
          </a:p>
        </p:txBody>
      </p:sp>
      <p:sp>
        <p:nvSpPr>
          <p:cNvPr id="4" name="Slide Number Placeholder 3"/>
          <p:cNvSpPr>
            <a:spLocks noGrp="1"/>
          </p:cNvSpPr>
          <p:nvPr>
            <p:ph type="sldNum" sz="quarter" idx="5"/>
          </p:nvPr>
        </p:nvSpPr>
        <p:spPr/>
        <p:txBody>
          <a:bodyPr/>
          <a:lstStyle/>
          <a:p>
            <a:fld id="{ADFD37C3-52D3-4F47-95F0-BD4B36B70150}" type="slidenum">
              <a:rPr lang="en-US" smtClean="0"/>
              <a:t>11</a:t>
            </a:fld>
            <a:endParaRPr lang="en-US"/>
          </a:p>
        </p:txBody>
      </p:sp>
    </p:spTree>
    <p:extLst>
      <p:ext uri="{BB962C8B-B14F-4D97-AF65-F5344CB8AC3E}">
        <p14:creationId xmlns:p14="http://schemas.microsoft.com/office/powerpoint/2010/main" val="72873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if we decide to deep a bit more into the advantages, here we can see two ways of user-segments creation: Traditional and Data-driven</a:t>
            </a:r>
          </a:p>
        </p:txBody>
      </p:sp>
      <p:sp>
        <p:nvSpPr>
          <p:cNvPr id="4" name="Slide Number Placeholder 3"/>
          <p:cNvSpPr>
            <a:spLocks noGrp="1"/>
          </p:cNvSpPr>
          <p:nvPr>
            <p:ph type="sldNum" sz="quarter" idx="5"/>
          </p:nvPr>
        </p:nvSpPr>
        <p:spPr/>
        <p:txBody>
          <a:bodyPr/>
          <a:lstStyle/>
          <a:p>
            <a:fld id="{ADFD37C3-52D3-4F47-95F0-BD4B36B70150}" type="slidenum">
              <a:rPr lang="en-US" smtClean="0"/>
              <a:t>12</a:t>
            </a:fld>
            <a:endParaRPr lang="en-US"/>
          </a:p>
        </p:txBody>
      </p:sp>
    </p:spTree>
    <p:extLst>
      <p:ext uri="{BB962C8B-B14F-4D97-AF65-F5344CB8AC3E}">
        <p14:creationId xmlns:p14="http://schemas.microsoft.com/office/powerpoint/2010/main" val="1153273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task is not something new and in our case it is based on an in-house research which was done a year ago.</a:t>
            </a:r>
          </a:p>
          <a:p>
            <a:r>
              <a:rPr lang="en-US" dirty="0"/>
              <a:t>Basically this project and ours have the same end goal, thus it is the same project just different direction/approach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Firstly we were motivate by an in-house research, within the sponsoring company, later on referred to as Baseline Model. The official name was Automated Visitor Segmentation and Targeting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14</a:t>
            </a:fld>
            <a:endParaRPr lang="en-US"/>
          </a:p>
        </p:txBody>
      </p:sp>
    </p:spTree>
    <p:extLst>
      <p:ext uri="{BB962C8B-B14F-4D97-AF65-F5344CB8AC3E}">
        <p14:creationId xmlns:p14="http://schemas.microsoft.com/office/powerpoint/2010/main" val="41203427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motivation has to do with the work of Jiaming Xu et al. - Short Text Clustering via Neural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interesting in their work is the way they are training the Neural network - they basically use weighted matrix in combination with average embedding.</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15</a:t>
            </a:fld>
            <a:endParaRPr lang="en-US"/>
          </a:p>
        </p:txBody>
      </p:sp>
    </p:spTree>
    <p:extLst>
      <p:ext uri="{BB962C8B-B14F-4D97-AF65-F5344CB8AC3E}">
        <p14:creationId xmlns:p14="http://schemas.microsoft.com/office/powerpoint/2010/main" val="2439002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18</a:t>
            </a:fld>
            <a:endParaRPr lang="en-US"/>
          </a:p>
        </p:txBody>
      </p:sp>
    </p:spTree>
    <p:extLst>
      <p:ext uri="{BB962C8B-B14F-4D97-AF65-F5344CB8AC3E}">
        <p14:creationId xmlns:p14="http://schemas.microsoft.com/office/powerpoint/2010/main" val="2784971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a really high level of it.</a:t>
            </a:r>
          </a:p>
          <a:p>
            <a:endParaRPr lang="en-US" dirty="0"/>
          </a:p>
          <a:p>
            <a:r>
              <a:rPr lang="en-US" sz="1200" kern="1200" dirty="0">
                <a:solidFill>
                  <a:schemeClr val="tx1"/>
                </a:solidFill>
                <a:effectLst/>
                <a:latin typeface="+mn-lt"/>
                <a:ea typeface="+mn-ea"/>
                <a:cs typeface="+mn-cs"/>
              </a:rPr>
              <a:t>Raw data (log files) is loaded into MySQL DB - due to size</a:t>
            </a:r>
          </a:p>
          <a:p>
            <a:r>
              <a:rPr lang="en-US" sz="1200" kern="1200" dirty="0">
                <a:solidFill>
                  <a:schemeClr val="tx1"/>
                </a:solidFill>
                <a:effectLst/>
                <a:latin typeface="+mn-lt"/>
                <a:ea typeface="+mn-ea"/>
                <a:cs typeface="+mn-cs"/>
              </a:rPr>
              <a:t>From there we loaded it, via queries, and clean it via python. We remove </a:t>
            </a:r>
            <a:r>
              <a:rPr lang="en-US" sz="1200" kern="1200" dirty="0" err="1">
                <a:solidFill>
                  <a:schemeClr val="tx1"/>
                </a:solidFill>
                <a:effectLst/>
                <a:latin typeface="+mn-lt"/>
                <a:ea typeface="+mn-ea"/>
                <a:cs typeface="+mn-cs"/>
              </a:rPr>
              <a:t>unneceseray</a:t>
            </a:r>
            <a:r>
              <a:rPr lang="en-US" sz="1200" kern="1200" dirty="0">
                <a:solidFill>
                  <a:schemeClr val="tx1"/>
                </a:solidFill>
                <a:effectLst/>
                <a:latin typeface="+mn-lt"/>
                <a:ea typeface="+mn-ea"/>
                <a:cs typeface="+mn-cs"/>
              </a:rPr>
              <a:t> data. The most important takeaways here are that we group user visits based on the Maximal Forward Reference Module - described more in the paper but in short. The visits are ordered based on time stamp -&gt; and you have navigational and content pages.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Up until now the steps were similar to what have been done before with a few changes. The main change however has to do with the way we extract keywords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you can see an example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Ming-Syan Chen, Jong Soo Park, and P. S. Yu. 1996. Data mining for path traversal patterns in a web environment </a:t>
            </a:r>
            <a:endParaRPr lang="en-US" dirty="0">
              <a:effectLst/>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19</a:t>
            </a:fld>
            <a:endParaRPr lang="en-US"/>
          </a:p>
        </p:txBody>
      </p:sp>
    </p:spTree>
    <p:extLst>
      <p:ext uri="{BB962C8B-B14F-4D97-AF65-F5344CB8AC3E}">
        <p14:creationId xmlns:p14="http://schemas.microsoft.com/office/powerpoint/2010/main" val="3726356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kern="1200" dirty="0">
                <a:solidFill>
                  <a:schemeClr val="tx1"/>
                </a:solidFill>
                <a:effectLst/>
                <a:latin typeface="+mn-lt"/>
                <a:ea typeface="+mn-ea"/>
                <a:cs typeface="+mn-cs"/>
              </a:rPr>
              <a:t>Why was this necessary? </a:t>
            </a:r>
            <a:r>
              <a:rPr lang="en-US" sz="1200" kern="1200" dirty="0">
                <a:solidFill>
                  <a:schemeClr val="tx1"/>
                </a:solidFill>
                <a:effectLst/>
                <a:latin typeface="+mn-lt"/>
                <a:ea typeface="+mn-ea"/>
                <a:cs typeface="+mn-cs"/>
              </a:rPr>
              <a:t>Nowadays the importance of the URL has slightly fallen behind. For example, in a google search the majority of people will look into the provided summary of the page, rather than the specific link itself, the content after the domain. According to this, we can formulate a hypothesis that the actual content will be more helpful when segmenting users, rather than the URL. To test the hypothesis, a framework was developed, capable of following a given URL and scraping the content.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sz="1200" b="0" i="0" u="none" kern="1200" dirty="0">
              <a:solidFill>
                <a:schemeClr val="tx1"/>
              </a:solidFill>
              <a:effectLst/>
              <a:latin typeface="+mn-lt"/>
              <a:ea typeface="+mn-ea"/>
              <a:cs typeface="+mn-cs"/>
            </a:endParaRPr>
          </a:p>
          <a:p>
            <a:r>
              <a:rPr lang="en-US" sz="1200" b="0" i="0" u="none" kern="1200" dirty="0" err="1">
                <a:solidFill>
                  <a:schemeClr val="tx1"/>
                </a:solidFill>
                <a:effectLst/>
                <a:latin typeface="+mn-lt"/>
                <a:ea typeface="+mn-ea"/>
                <a:cs typeface="+mn-cs"/>
              </a:rPr>
              <a:t>Scrapy</a:t>
            </a:r>
            <a:r>
              <a:rPr lang="en-US" sz="1200" b="0" i="0" u="none" kern="1200" dirty="0">
                <a:solidFill>
                  <a:schemeClr val="tx1"/>
                </a:solidFill>
                <a:effectLst/>
                <a:latin typeface="+mn-lt"/>
                <a:ea typeface="+mn-ea"/>
                <a:cs typeface="+mn-cs"/>
              </a:rPr>
              <a:t>, which is a </a:t>
            </a:r>
            <a:r>
              <a:rPr lang="en-US" sz="1200" b="0" i="0" u="none" kern="1200" dirty="0">
                <a:solidFill>
                  <a:schemeClr val="tx1"/>
                </a:solidFill>
                <a:effectLst/>
                <a:latin typeface="+mn-lt"/>
                <a:ea typeface="+mn-ea"/>
                <a:cs typeface="+mn-cs"/>
                <a:hlinkClick r:id="rId3" tooltip="Free and open-source">
                  <a:extLst>
                    <a:ext uri="{A12FA001-AC4F-418D-AE19-62706E023703}">
                      <ahyp:hlinkClr xmlns:ahyp="http://schemas.microsoft.com/office/drawing/2018/hyperlinkcolor" val="tx"/>
                    </a:ext>
                  </a:extLst>
                </a:hlinkClick>
              </a:rPr>
              <a:t>free and open-source</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4" tooltip="Web crawler">
                  <a:extLst>
                    <a:ext uri="{A12FA001-AC4F-418D-AE19-62706E023703}">
                      <ahyp:hlinkClr xmlns:ahyp="http://schemas.microsoft.com/office/drawing/2018/hyperlinkcolor" val="tx"/>
                    </a:ext>
                  </a:extLst>
                </a:hlinkClick>
              </a:rPr>
              <a:t>web-crawling</a:t>
            </a:r>
            <a:r>
              <a:rPr lang="en-US" sz="1200" b="0" i="0" u="none" kern="1200" dirty="0">
                <a:solidFill>
                  <a:schemeClr val="tx1"/>
                </a:solidFill>
                <a:effectLst/>
                <a:latin typeface="+mn-lt"/>
                <a:ea typeface="+mn-ea"/>
                <a:cs typeface="+mn-cs"/>
              </a:rPr>
              <a:t> </a:t>
            </a:r>
            <a:r>
              <a:rPr lang="en-US" sz="1200" b="0" i="0" u="none" kern="1200" dirty="0">
                <a:solidFill>
                  <a:schemeClr val="tx1"/>
                </a:solidFill>
                <a:effectLst/>
                <a:latin typeface="+mn-lt"/>
                <a:ea typeface="+mn-ea"/>
                <a:cs typeface="+mn-cs"/>
                <a:hlinkClick r:id="rId5" tooltip="Web framework">
                  <a:extLst>
                    <a:ext uri="{A12FA001-AC4F-418D-AE19-62706E023703}">
                      <ahyp:hlinkClr xmlns:ahyp="http://schemas.microsoft.com/office/drawing/2018/hyperlinkcolor" val="tx"/>
                    </a:ext>
                  </a:extLst>
                </a:hlinkClick>
              </a:rPr>
              <a:t>framework</a:t>
            </a:r>
            <a:r>
              <a:rPr lang="en-US" sz="1200" b="0" i="0" u="none" kern="1200" dirty="0">
                <a:solidFill>
                  <a:schemeClr val="tx1"/>
                </a:solidFill>
                <a:effectLst/>
                <a:latin typeface="+mn-lt"/>
                <a:ea typeface="+mn-ea"/>
                <a:cs typeface="+mn-cs"/>
              </a:rPr>
              <a:t> written in Python.</a:t>
            </a:r>
          </a:p>
          <a:p>
            <a:endParaRPr lang="en-US" sz="1200" b="0" i="0" u="none" kern="1200" dirty="0">
              <a:solidFill>
                <a:schemeClr val="tx1"/>
              </a:solidFill>
              <a:effectLst/>
              <a:latin typeface="+mn-lt"/>
              <a:ea typeface="+mn-ea"/>
              <a:cs typeface="+mn-cs"/>
            </a:endParaRPr>
          </a:p>
          <a:p>
            <a:r>
              <a:rPr lang="en-US" sz="1200" b="0" i="0" u="none" kern="1200" dirty="0">
                <a:solidFill>
                  <a:schemeClr val="tx1"/>
                </a:solidFill>
                <a:effectLst/>
                <a:latin typeface="+mn-lt"/>
                <a:ea typeface="+mn-ea"/>
                <a:cs typeface="+mn-cs"/>
              </a:rPr>
              <a:t>PageRank</a:t>
            </a:r>
            <a:endParaRPr lang="en-US" u="none"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21</a:t>
            </a:fld>
            <a:endParaRPr lang="en-US"/>
          </a:p>
        </p:txBody>
      </p:sp>
    </p:spTree>
    <p:extLst>
      <p:ext uri="{BB962C8B-B14F-4D97-AF65-F5344CB8AC3E}">
        <p14:creationId xmlns:p14="http://schemas.microsoft.com/office/powerpoint/2010/main" val="42739470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22</a:t>
            </a:fld>
            <a:endParaRPr lang="en-US"/>
          </a:p>
        </p:txBody>
      </p:sp>
    </p:spTree>
    <p:extLst>
      <p:ext uri="{BB962C8B-B14F-4D97-AF65-F5344CB8AC3E}">
        <p14:creationId xmlns:p14="http://schemas.microsoft.com/office/powerpoint/2010/main" val="3197393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Level is basically the pre-processing we do before the feeding the data into the Neural Network.</a:t>
            </a:r>
          </a:p>
          <a:p>
            <a:r>
              <a:rPr lang="en-US" dirty="0"/>
              <a:t>It is made of standard NLP steps</a:t>
            </a:r>
          </a:p>
          <a:p>
            <a:r>
              <a:rPr lang="en-US" sz="1200" b="0" i="0" kern="1200" dirty="0">
                <a:solidFill>
                  <a:schemeClr val="tx1"/>
                </a:solidFill>
                <a:effectLst/>
                <a:latin typeface="+mn-lt"/>
                <a:ea typeface="+mn-ea"/>
                <a:cs typeface="+mn-cs"/>
              </a:rPr>
              <a:t>(Input to Sequence) lower integer means more frequent word (often the first few are stop words because they appear a lot)</a:t>
            </a:r>
          </a:p>
          <a:p>
            <a:r>
              <a:rPr lang="en-US" sz="1200" b="0" i="0" kern="1200" dirty="0">
                <a:solidFill>
                  <a:schemeClr val="tx1"/>
                </a:solidFill>
                <a:effectLst/>
                <a:latin typeface="+mn-lt"/>
                <a:ea typeface="+mn-ea"/>
                <a:cs typeface="+mn-cs"/>
              </a:rPr>
              <a:t>Padded Sequence, accounts for the length of the keywords/transactions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23</a:t>
            </a:fld>
            <a:endParaRPr lang="en-US"/>
          </a:p>
        </p:txBody>
      </p:sp>
    </p:spTree>
    <p:extLst>
      <p:ext uri="{BB962C8B-B14F-4D97-AF65-F5344CB8AC3E}">
        <p14:creationId xmlns:p14="http://schemas.microsoft.com/office/powerpoint/2010/main" val="397147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say is that the presentation followed the flow of the final paper. </a:t>
            </a:r>
          </a:p>
          <a:p>
            <a:r>
              <a:rPr lang="en-US" dirty="0"/>
              <a:t>With this being said the agenda for today is as follows.</a:t>
            </a:r>
          </a:p>
          <a:p>
            <a:r>
              <a:rPr lang="en-US" dirty="0"/>
              <a:t>First we will start with a short presentation of the context and motivation of this research.</a:t>
            </a:r>
          </a:p>
          <a:p>
            <a:r>
              <a:rPr lang="en-US" dirty="0"/>
              <a:t>Followed by Problem statement + Research Questions</a:t>
            </a:r>
          </a:p>
          <a:p>
            <a:r>
              <a:rPr lang="en-US" dirty="0"/>
              <a:t>Which will lead to our approach, our results aka summary of the evaluation section</a:t>
            </a:r>
          </a:p>
          <a:p>
            <a:r>
              <a:rPr lang="en-US" dirty="0"/>
              <a:t>And we will finish with Conclusion and Future work.</a:t>
            </a:r>
          </a:p>
          <a:p>
            <a:r>
              <a:rPr lang="en-US" dirty="0"/>
              <a:t>Due to the tight schedule, I would kindly ask you, unless very urgent, to wait with the questions for the Q and A session.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a:t>
            </a:fld>
            <a:endParaRPr lang="en-US"/>
          </a:p>
        </p:txBody>
      </p:sp>
    </p:spTree>
    <p:extLst>
      <p:ext uri="{BB962C8B-B14F-4D97-AF65-F5344CB8AC3E}">
        <p14:creationId xmlns:p14="http://schemas.microsoft.com/office/powerpoint/2010/main" val="19122725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Size of filters: </a:t>
            </a:r>
            <a:r>
              <a:rPr lang="en-US" sz="1200" kern="1200" dirty="0">
                <a:solidFill>
                  <a:schemeClr val="tx1"/>
                </a:solidFill>
                <a:effectLst/>
                <a:latin typeface="+mn-lt"/>
                <a:ea typeface="+mn-ea"/>
                <a:cs typeface="+mn-cs"/>
              </a:rPr>
              <a:t>In the paper, the authors argue that in earlier studies of CNNs in NLP, researchers would rely on filters with fixed sized, however when using such fixed sizes, one is prompt to either loose information, when the size is too small, or have as </a:t>
            </a:r>
            <a:r>
              <a:rPr lang="en-US" sz="1200" kern="1200" dirty="0" err="1">
                <a:solidFill>
                  <a:schemeClr val="tx1"/>
                </a:solidFill>
                <a:effectLst/>
                <a:latin typeface="+mn-lt"/>
                <a:ea typeface="+mn-ea"/>
                <a:cs typeface="+mn-cs"/>
              </a:rPr>
              <a:t>Siwei</a:t>
            </a:r>
            <a:r>
              <a:rPr lang="en-US" sz="1200" kern="1200" dirty="0">
                <a:solidFill>
                  <a:schemeClr val="tx1"/>
                </a:solidFill>
                <a:effectLst/>
                <a:latin typeface="+mn-lt"/>
                <a:ea typeface="+mn-ea"/>
                <a:cs typeface="+mn-cs"/>
              </a:rPr>
              <a:t> Lai et al. </a:t>
            </a:r>
            <a:r>
              <a:rPr lang="en-US" sz="1200" kern="1200" dirty="0" err="1">
                <a:solidFill>
                  <a:schemeClr val="tx1"/>
                </a:solidFill>
                <a:effectLst/>
                <a:latin typeface="+mn-lt"/>
                <a:ea typeface="+mn-ea"/>
                <a:cs typeface="+mn-cs"/>
              </a:rPr>
              <a:t>poin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Overfitting: Following different discussions and sources, such as the work of Nitish Srivastava et al. [33] on Dropout as a way to prevent Neural Networks of over-fitting, we directly apply a Dropout layer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fontAlgn="base"/>
            <a:r>
              <a:rPr lang="en-US" dirty="0"/>
              <a:t>Pooling layer: </a:t>
            </a:r>
            <a:r>
              <a:rPr lang="en-US" sz="1200" b="0" i="0" kern="1200" dirty="0">
                <a:solidFill>
                  <a:schemeClr val="tx1"/>
                </a:solidFill>
                <a:effectLst/>
                <a:latin typeface="+mn-lt"/>
                <a:ea typeface="+mn-ea"/>
                <a:cs typeface="+mn-cs"/>
              </a:rPr>
              <a:t>For example, if the input of the max pooling layer is </a:t>
            </a:r>
            <a:r>
              <a:rPr lang="en-US" sz="1200" b="0" i="0" u="none" strike="noStrike" kern="1200" dirty="0">
                <a:solidFill>
                  <a:schemeClr val="tx1"/>
                </a:solidFill>
                <a:effectLst/>
                <a:latin typeface="+mn-lt"/>
                <a:ea typeface="+mn-ea"/>
                <a:cs typeface="+mn-cs"/>
              </a:rPr>
              <a:t>0,1,2,2,5,1,20,1,2,2,5,1,2</a:t>
            </a:r>
            <a:r>
              <a:rPr lang="en-US" sz="1200" b="0" i="0" kern="1200" dirty="0">
                <a:solidFill>
                  <a:schemeClr val="tx1"/>
                </a:solidFill>
                <a:effectLst/>
                <a:latin typeface="+mn-lt"/>
                <a:ea typeface="+mn-ea"/>
                <a:cs typeface="+mn-cs"/>
              </a:rPr>
              <a:t>, global max pooling outputs </a:t>
            </a:r>
            <a:r>
              <a:rPr lang="en-US" sz="1200" b="0" i="0" u="none" strike="noStrike" kern="1200" dirty="0">
                <a:solidFill>
                  <a:schemeClr val="tx1"/>
                </a:solidFill>
                <a:effectLst/>
                <a:latin typeface="+mn-lt"/>
                <a:ea typeface="+mn-ea"/>
                <a:cs typeface="+mn-cs"/>
              </a:rPr>
              <a:t>55</a:t>
            </a:r>
            <a:r>
              <a:rPr lang="en-US" sz="1200" b="0" i="0" kern="1200" dirty="0">
                <a:solidFill>
                  <a:schemeClr val="tx1"/>
                </a:solidFill>
                <a:effectLst/>
                <a:latin typeface="+mn-lt"/>
                <a:ea typeface="+mn-ea"/>
                <a:cs typeface="+mn-cs"/>
              </a:rPr>
              <a:t>, whereas ordinary max pooling layer with pool size equals to 3 outputs </a:t>
            </a:r>
            <a:r>
              <a:rPr lang="en-US" sz="1200" b="0" i="0" u="none" strike="noStrike" kern="1200" dirty="0">
                <a:solidFill>
                  <a:schemeClr val="tx1"/>
                </a:solidFill>
                <a:effectLst/>
                <a:latin typeface="+mn-lt"/>
                <a:ea typeface="+mn-ea"/>
                <a:cs typeface="+mn-cs"/>
              </a:rPr>
              <a:t>2,2,5,5,52,2,5,5,5</a:t>
            </a:r>
            <a:r>
              <a:rPr lang="en-US" sz="1200" b="0" i="0" kern="1200" dirty="0">
                <a:solidFill>
                  <a:schemeClr val="tx1"/>
                </a:solidFill>
                <a:effectLst/>
                <a:latin typeface="+mn-lt"/>
                <a:ea typeface="+mn-ea"/>
                <a:cs typeface="+mn-cs"/>
              </a:rPr>
              <a:t> (assuming stride=1). </a:t>
            </a:r>
            <a:r>
              <a:rPr lang="en-US" sz="1200" kern="1200" dirty="0">
                <a:solidFill>
                  <a:schemeClr val="tx1"/>
                </a:solidFill>
                <a:effectLst/>
                <a:latin typeface="+mn-lt"/>
                <a:ea typeface="+mn-ea"/>
                <a:cs typeface="+mn-cs"/>
              </a:rPr>
              <a:t>In some domains, such as natural language processing, it is common to use global max pooling. In some other domains, such as computer vision, it is common to use a max pooling that isn't global.</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26</a:t>
            </a:fld>
            <a:endParaRPr lang="en-US"/>
          </a:p>
        </p:txBody>
      </p:sp>
    </p:spTree>
    <p:extLst>
      <p:ext uri="{BB962C8B-B14F-4D97-AF65-F5344CB8AC3E}">
        <p14:creationId xmlns:p14="http://schemas.microsoft.com/office/powerpoint/2010/main" val="1996339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27</a:t>
            </a:fld>
            <a:endParaRPr lang="en-US"/>
          </a:p>
        </p:txBody>
      </p:sp>
    </p:spTree>
    <p:extLst>
      <p:ext uri="{BB962C8B-B14F-4D97-AF65-F5344CB8AC3E}">
        <p14:creationId xmlns:p14="http://schemas.microsoft.com/office/powerpoint/2010/main" val="3754446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30</a:t>
            </a:fld>
            <a:endParaRPr lang="en-US"/>
          </a:p>
        </p:txBody>
      </p:sp>
    </p:spTree>
    <p:extLst>
      <p:ext uri="{BB962C8B-B14F-4D97-AF65-F5344CB8AC3E}">
        <p14:creationId xmlns:p14="http://schemas.microsoft.com/office/powerpoint/2010/main" val="916498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32</a:t>
            </a:fld>
            <a:endParaRPr lang="en-US"/>
          </a:p>
        </p:txBody>
      </p:sp>
    </p:spTree>
    <p:extLst>
      <p:ext uri="{BB962C8B-B14F-4D97-AF65-F5344CB8AC3E}">
        <p14:creationId xmlns:p14="http://schemas.microsoft.com/office/powerpoint/2010/main" val="37067287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Self-Taught Convolutional Neural Net- works for Short Text Clustering (STCC)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(ACC): The amount of correct prediction done by the model. In our case, we check the k-means labels against the ground truth.</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 is the total number of texts, à x; y is the indicator function that equals one if x = y and e- quals zero otherwise, and map ci is the permutation mapping function that maps each cluster label ci to the equivalent label from the text data by Hungarian algorithm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Normalized Mutual Information (NMI): Measure describing the relatedness of two variables. It measures how much one of the variables is able to describe the other one. The end value is then normalized between 0 (no mutual information) and 1 (perfect correlation).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Normalized mutual information between tag/label set Y and cluster set C is a popular metric used for evaluating clustering tasks. Formula: M I (Y,C)is the mutual information between Y and C, (H·) is entropy and the denominator sqrt(H(Y)H (C)) is used for normalizing the mutual information to be in range of (0,1)</a:t>
            </a:r>
            <a:endParaRPr lang="en-US" sz="1600"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33</a:t>
            </a:fld>
            <a:endParaRPr lang="en-US"/>
          </a:p>
        </p:txBody>
      </p:sp>
    </p:spTree>
    <p:extLst>
      <p:ext uri="{BB962C8B-B14F-4D97-AF65-F5344CB8AC3E}">
        <p14:creationId xmlns:p14="http://schemas.microsoft.com/office/powerpoint/2010/main" val="16431008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first did a comparison of the approaches for Keywords extraction</a:t>
            </a:r>
          </a:p>
          <a:p>
            <a:r>
              <a:rPr lang="en-US" dirty="0"/>
              <a:t>Main takeaways:</a:t>
            </a:r>
          </a:p>
          <a:p>
            <a:pPr marL="171450" indent="-171450">
              <a:buFontTx/>
              <a:buChar char="-"/>
            </a:pPr>
            <a:r>
              <a:rPr lang="en-US" dirty="0"/>
              <a:t>In the baseline they hardcoded the domains, where as we automatically recognize the domain</a:t>
            </a:r>
          </a:p>
          <a:p>
            <a:pPr marL="171450" indent="-171450">
              <a:buFontTx/>
              <a:buChar char="-"/>
            </a:pPr>
            <a:r>
              <a:rPr lang="en-US" dirty="0"/>
              <a:t>We were able to better deal with numeric values and other URL related words such as http or www</a:t>
            </a:r>
          </a:p>
          <a:p>
            <a:r>
              <a:rPr lang="en-US" dirty="0"/>
              <a:t>First point is that, compared to the baseline, where the domain variations are hard-coded, our approach automatically recognizes the domain and focuses only on the important part. However, comes at price of performance</a:t>
            </a:r>
          </a:p>
          <a:p>
            <a:endParaRPr lang="en-US" dirty="0"/>
          </a:p>
          <a:p>
            <a:r>
              <a:rPr lang="en-US" dirty="0"/>
              <a:t>In addition our approach performs better in cleaning numeric values, as well as URL related words, like ’http’ or ’www’. </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34</a:t>
            </a:fld>
            <a:endParaRPr lang="en-US"/>
          </a:p>
        </p:txBody>
      </p:sp>
    </p:spTree>
    <p:extLst>
      <p:ext uri="{BB962C8B-B14F-4D97-AF65-F5344CB8AC3E}">
        <p14:creationId xmlns:p14="http://schemas.microsoft.com/office/powerpoint/2010/main" val="16456595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 we do not have ground truth labels, for the evaluation of the clusters we used the Silhouette Coefficient, proposed by </a:t>
            </a:r>
            <a:r>
              <a:rPr lang="en-US" sz="1200" dirty="0" err="1"/>
              <a:t>Rousseuw</a:t>
            </a:r>
            <a:r>
              <a:rPr lang="en-US" sz="12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coefficient aims at providing a graphical aid to the interpretation and validation of cluster analysis. The table below gives an overview of the interpretation of the different scores.</a:t>
            </a:r>
          </a:p>
          <a:p>
            <a:endParaRPr lang="en-US" dirty="0"/>
          </a:p>
          <a:p>
            <a:r>
              <a:rPr lang="en-US" sz="1200" b="0" i="0" kern="1200" dirty="0">
                <a:solidFill>
                  <a:schemeClr val="tx1"/>
                </a:solidFill>
                <a:effectLst/>
                <a:latin typeface="+mn-lt"/>
                <a:ea typeface="+mn-ea"/>
                <a:cs typeface="+mn-cs"/>
              </a:rPr>
              <a:t>The silhouette value is a measure of how similar an object is to its own cluster (cohesion) compared to other clusters (separation).</a:t>
            </a:r>
          </a:p>
          <a:p>
            <a:r>
              <a:rPr lang="en-US" sz="1200" b="0" i="0" kern="1200" dirty="0">
                <a:solidFill>
                  <a:schemeClr val="tx1"/>
                </a:solidFill>
                <a:effectLst/>
                <a:latin typeface="+mn-lt"/>
                <a:ea typeface="+mn-ea"/>
                <a:cs typeface="+mn-cs"/>
              </a:rPr>
              <a:t>It is based on a distance matrix such as Euclidian.</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36</a:t>
            </a:fld>
            <a:endParaRPr lang="en-US"/>
          </a:p>
        </p:txBody>
      </p:sp>
    </p:spTree>
    <p:extLst>
      <p:ext uri="{BB962C8B-B14F-4D97-AF65-F5344CB8AC3E}">
        <p14:creationId xmlns:p14="http://schemas.microsoft.com/office/powerpoint/2010/main" val="3851698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their results are: </a:t>
            </a:r>
            <a:endParaRPr lang="en-US" dirty="0"/>
          </a:p>
          <a:p>
            <a:r>
              <a:rPr lang="en-US" sz="1200" kern="1200" dirty="0">
                <a:solidFill>
                  <a:schemeClr val="tx1"/>
                </a:solidFill>
                <a:effectLst/>
                <a:latin typeface="+mn-lt"/>
                <a:ea typeface="+mn-ea"/>
                <a:cs typeface="+mn-cs"/>
              </a:rPr>
              <a:t>(1) Cluster 0 contains noisy data, which cannot be clustered, thus should be used with caution. </a:t>
            </a:r>
            <a:endParaRPr lang="en-US" dirty="0"/>
          </a:p>
          <a:p>
            <a:r>
              <a:rPr lang="en-US" sz="1200" kern="1200" dirty="0">
                <a:solidFill>
                  <a:schemeClr val="tx1"/>
                </a:solidFill>
                <a:effectLst/>
                <a:latin typeface="+mn-lt"/>
                <a:ea typeface="+mn-ea"/>
                <a:cs typeface="+mn-cs"/>
              </a:rPr>
              <a:t>(2) Leaving the noise aside, the remaining data holds a good structure. Good, is based on the score of the clusters and the interpretation from Table 5 and describes the fact that the data points are more related to the other points in the same clusters than data points from other clusters. </a:t>
            </a:r>
          </a:p>
          <a:p>
            <a:r>
              <a:rPr lang="en-US" sz="1200" kern="1200" dirty="0">
                <a:solidFill>
                  <a:schemeClr val="tx1"/>
                </a:solidFill>
                <a:effectLst/>
                <a:latin typeface="+mn-lt"/>
                <a:ea typeface="+mn-ea"/>
                <a:cs typeface="+mn-cs"/>
              </a:rPr>
              <a:t>(3) In their work, before the noise removal, the average score (dotted line) went above 0.2 for 112 clusters, which shows that a high number of clusters is required in order to increase the average score. In general, the Silhouette Coefficient will increase with the increase in the number of clusters. </a:t>
            </a:r>
            <a:endParaRPr lang="en-US" dirty="0"/>
          </a:p>
          <a:p>
            <a:r>
              <a:rPr lang="en-US" sz="1200" kern="1200" dirty="0">
                <a:solidFill>
                  <a:schemeClr val="tx1"/>
                </a:solidFill>
                <a:effectLst/>
                <a:latin typeface="+mn-lt"/>
                <a:ea typeface="+mn-ea"/>
                <a:cs typeface="+mn-cs"/>
              </a:rPr>
              <a:t>(4) With the removal of cluster 0, we observe an increase in the average score, based on the structure of the remaining clusters. From figure 8, we can see that roughly half of the clusters are below 0.6, which according to Table 5 might be considered as weak or artificial structure.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37</a:t>
            </a:fld>
            <a:endParaRPr lang="en-US"/>
          </a:p>
        </p:txBody>
      </p:sp>
    </p:spTree>
    <p:extLst>
      <p:ext uri="{BB962C8B-B14F-4D97-AF65-F5344CB8AC3E}">
        <p14:creationId xmlns:p14="http://schemas.microsoft.com/office/powerpoint/2010/main" val="14817201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38</a:t>
            </a:fld>
            <a:endParaRPr lang="en-US"/>
          </a:p>
        </p:txBody>
      </p:sp>
    </p:spTree>
    <p:extLst>
      <p:ext uri="{BB962C8B-B14F-4D97-AF65-F5344CB8AC3E}">
        <p14:creationId xmlns:p14="http://schemas.microsoft.com/office/powerpoint/2010/main" val="2221486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Taking it one step further we map the </a:t>
            </a:r>
            <a:r>
              <a:rPr lang="en-US" sz="1200" kern="1200" dirty="0" err="1">
                <a:solidFill>
                  <a:schemeClr val="tx1"/>
                </a:solidFill>
                <a:effectLst/>
                <a:latin typeface="+mn-lt"/>
                <a:ea typeface="+mn-ea"/>
                <a:cs typeface="+mn-cs"/>
              </a:rPr>
              <a:t>visitorId</a:t>
            </a:r>
            <a:r>
              <a:rPr lang="en-US" sz="1200" kern="1200" dirty="0">
                <a:solidFill>
                  <a:schemeClr val="tx1"/>
                </a:solidFill>
                <a:effectLst/>
                <a:latin typeface="+mn-lt"/>
                <a:ea typeface="+mn-ea"/>
                <a:cs typeface="+mn-cs"/>
              </a:rPr>
              <a:t> to a  cluster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39</a:t>
            </a:fld>
            <a:endParaRPr lang="en-US"/>
          </a:p>
        </p:txBody>
      </p:sp>
    </p:spTree>
    <p:extLst>
      <p:ext uri="{BB962C8B-B14F-4D97-AF65-F5344CB8AC3E}">
        <p14:creationId xmlns:p14="http://schemas.microsoft.com/office/powerpoint/2010/main" val="914444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3</a:t>
            </a:fld>
            <a:endParaRPr lang="en-US"/>
          </a:p>
        </p:txBody>
      </p:sp>
    </p:spTree>
    <p:extLst>
      <p:ext uri="{BB962C8B-B14F-4D97-AF65-F5344CB8AC3E}">
        <p14:creationId xmlns:p14="http://schemas.microsoft.com/office/powerpoint/2010/main" val="38495901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main takeaways from our results are: </a:t>
            </a:r>
            <a:endParaRPr lang="en-US" dirty="0"/>
          </a:p>
          <a:p>
            <a:r>
              <a:rPr lang="en-US" sz="1200" kern="1200" dirty="0">
                <a:solidFill>
                  <a:schemeClr val="tx1"/>
                </a:solidFill>
                <a:effectLst/>
                <a:latin typeface="+mn-lt"/>
                <a:ea typeface="+mn-ea"/>
                <a:cs typeface="+mn-cs"/>
              </a:rPr>
              <a:t>(1)  In the baseline paper, they did not provide an overall plot showing the score per number of clusters, so we had to make our conclusion based on the provided plots, where the highest average score was with k = 112, a bit over 0.2. The average score is based on the structure of all clusters and based on this our ’noisy’ clustering is better than the reported one. Although we had a better average score, the lack of a single ’noise’ bucket resulted in noise within the clusters. This resulted in poor quality , score below 0.6, for less then half of our clusters. </a:t>
            </a:r>
            <a:endParaRPr lang="en-US" dirty="0">
              <a:effectLst/>
            </a:endParaRPr>
          </a:p>
          <a:p>
            <a:r>
              <a:rPr lang="en-US" sz="1200" kern="1200" dirty="0">
                <a:solidFill>
                  <a:schemeClr val="tx1"/>
                </a:solidFill>
                <a:effectLst/>
                <a:latin typeface="+mn-lt"/>
                <a:ea typeface="+mn-ea"/>
                <a:cs typeface="+mn-cs"/>
              </a:rPr>
              <a:t>(2)  We did not have a single ’noise’ bucket, however by using the default parameters of DBSCAN we were able to clean the overall noise and then outperform their reported score. They, indeed, do not specify that this is the best possible score, however they do not report a higher one. </a:t>
            </a:r>
            <a:endParaRPr lang="en-US" dirty="0">
              <a:effectLst/>
            </a:endParaRPr>
          </a:p>
          <a:p>
            <a:r>
              <a:rPr lang="en-US" sz="1200" kern="1200" dirty="0">
                <a:solidFill>
                  <a:schemeClr val="tx1"/>
                </a:solidFill>
                <a:effectLst/>
                <a:latin typeface="+mn-lt"/>
                <a:ea typeface="+mn-ea"/>
                <a:cs typeface="+mn-cs"/>
              </a:rPr>
              <a:t>(3) Using scrapped data drastically increased the input shape for the Neural Network, however it was worth it as it showed better results. </a:t>
            </a:r>
            <a:endParaRPr lang="en-US" dirty="0"/>
          </a:p>
          <a:p>
            <a:r>
              <a:rPr lang="en-US" sz="1200" kern="1200" dirty="0">
                <a:solidFill>
                  <a:schemeClr val="tx1"/>
                </a:solidFill>
                <a:effectLst/>
                <a:latin typeface="+mn-lt"/>
                <a:ea typeface="+mn-ea"/>
                <a:cs typeface="+mn-cs"/>
              </a:rPr>
              <a:t>(4) </a:t>
            </a:r>
            <a:r>
              <a:rPr lang="en-US" sz="1200" kern="1200" dirty="0" err="1">
                <a:solidFill>
                  <a:schemeClr val="tx1"/>
                </a:solidFill>
                <a:effectLst/>
                <a:latin typeface="+mn-lt"/>
                <a:ea typeface="+mn-ea"/>
                <a:cs typeface="+mn-cs"/>
              </a:rPr>
              <a:t>TakingitonestepfurtherwemappedthevisitorIdtoacluster</a:t>
            </a:r>
            <a:r>
              <a:rPr lang="en-US" sz="1200" kern="1200" dirty="0">
                <a:solidFill>
                  <a:schemeClr val="tx1"/>
                </a:solidFill>
                <a:effectLst/>
                <a:latin typeface="+mn-lt"/>
                <a:ea typeface="+mn-ea"/>
                <a:cs typeface="+mn-cs"/>
              </a:rPr>
              <a:t> together with the corresponding keywords for this cluster. </a:t>
            </a:r>
            <a:endParaRPr lang="en-US" dirty="0"/>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41</a:t>
            </a:fld>
            <a:endParaRPr lang="en-US"/>
          </a:p>
        </p:txBody>
      </p:sp>
    </p:spTree>
    <p:extLst>
      <p:ext uri="{BB962C8B-B14F-4D97-AF65-F5344CB8AC3E}">
        <p14:creationId xmlns:p14="http://schemas.microsoft.com/office/powerpoint/2010/main" val="39791106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http://web.eecs.umich.edu/~mihalcea/papers/mihalcea.emnlp04.pdf</a:t>
            </a:r>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47</a:t>
            </a:fld>
            <a:endParaRPr lang="en-US"/>
          </a:p>
        </p:txBody>
      </p:sp>
    </p:spTree>
    <p:extLst>
      <p:ext uri="{BB962C8B-B14F-4D97-AF65-F5344CB8AC3E}">
        <p14:creationId xmlns:p14="http://schemas.microsoft.com/office/powerpoint/2010/main" val="2774200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the 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Although the digital era has changed a lot of domains, in this paper we focus on e-commerce. E-commerce represents the act of buying or selling goods through the World Wide Web (WWW). An interesting fact for the e-commerce is that it is one of the..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all this in mind we can conclude that shopping is no longer related to the physical shop, rather going to the web. Bearing all this in mind, we can understand how important it is to make the online experience of the user as pleasant as possible.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https://www.paymill.com/en/blog/18-overlooked-ux-hacks-to-boost-your-ecommerce-sales/</a:t>
            </a:r>
            <a:endParaRPr lang="en-US" sz="1200" kern="1200" dirty="0">
              <a:solidFill>
                <a:schemeClr val="tx1"/>
              </a:solidFill>
              <a:effectLst/>
              <a:latin typeface="+mn-lt"/>
              <a:ea typeface="+mn-ea"/>
              <a:cs typeface="+mn-cs"/>
            </a:endParaRPr>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4</a:t>
            </a:fld>
            <a:endParaRPr lang="en-US"/>
          </a:p>
        </p:txBody>
      </p:sp>
    </p:spTree>
    <p:extLst>
      <p:ext uri="{BB962C8B-B14F-4D97-AF65-F5344CB8AC3E}">
        <p14:creationId xmlns:p14="http://schemas.microsoft.com/office/powerpoint/2010/main" val="3844475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then you would ask: how do companies make the most of this fast growing domain?</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5</a:t>
            </a:fld>
            <a:endParaRPr lang="en-US"/>
          </a:p>
        </p:txBody>
      </p:sp>
    </p:spTree>
    <p:extLst>
      <p:ext uri="{BB962C8B-B14F-4D97-AF65-F5344CB8AC3E}">
        <p14:creationId xmlns:p14="http://schemas.microsoft.com/office/powerpoint/2010/main" val="203231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of achieving this is through improving the user experience via Visitor Segmentation and Content Management - which is magically is also the focus of this Thesis</a:t>
            </a:r>
          </a:p>
          <a:p>
            <a:endParaRPr lang="en-US" dirty="0"/>
          </a:p>
          <a:p>
            <a:endParaRPr lang="en-US" dirty="0"/>
          </a:p>
          <a:p>
            <a:r>
              <a:rPr lang="en-US" dirty="0"/>
              <a:t>Image credits: </a:t>
            </a:r>
            <a:r>
              <a:rPr lang="en-US" dirty="0">
                <a:hlinkClick r:id="rId3"/>
              </a:rPr>
              <a:t>https://www.tellius.com/ai-driven-marketing/segmentation-illustration/</a:t>
            </a:r>
            <a:endParaRPr lang="en-US" dirty="0"/>
          </a:p>
          <a:p>
            <a:r>
              <a:rPr lang="en-US" dirty="0"/>
              <a:t>AUTHOR</a:t>
            </a:r>
          </a:p>
          <a:p>
            <a:r>
              <a:rPr lang="en-US" dirty="0"/>
              <a:t>Hardik </a:t>
            </a:r>
            <a:r>
              <a:rPr lang="en-US" dirty="0" err="1"/>
              <a:t>Chheda</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6</a:t>
            </a:fld>
            <a:endParaRPr lang="en-US"/>
          </a:p>
        </p:txBody>
      </p:sp>
    </p:spTree>
    <p:extLst>
      <p:ext uri="{BB962C8B-B14F-4D97-AF65-F5344CB8AC3E}">
        <p14:creationId xmlns:p14="http://schemas.microsoft.com/office/powerpoint/2010/main" val="191107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Context being covered, we will move to the second point for today - Problem Statement and Research Questions</a:t>
            </a:r>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7</a:t>
            </a:fld>
            <a:endParaRPr lang="en-US"/>
          </a:p>
        </p:txBody>
      </p:sp>
    </p:spTree>
    <p:extLst>
      <p:ext uri="{BB962C8B-B14F-4D97-AF65-F5344CB8AC3E}">
        <p14:creationId xmlns:p14="http://schemas.microsoft.com/office/powerpoint/2010/main" val="417393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Back to the user segmentation and content management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focus of this thesis are Content Management Systems, such as BloomReach Experience.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Most content management platforms, like BloomReach Experience, include the ability to segment site visitors manually; 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Simply put our idea is to automate the creation of user segments</a:t>
            </a:r>
            <a:endParaRPr lang="bg-BG"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Simply put – Automate creation of user segments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702FEA95-E203-EB40-88D4-F05A0D5CC391}" type="slidenum">
              <a:rPr lang="en-US" smtClean="0"/>
              <a:t>8</a:t>
            </a:fld>
            <a:endParaRPr lang="en-US"/>
          </a:p>
        </p:txBody>
      </p:sp>
    </p:spTree>
    <p:extLst>
      <p:ext uri="{BB962C8B-B14F-4D97-AF65-F5344CB8AC3E}">
        <p14:creationId xmlns:p14="http://schemas.microsoft.com/office/powerpoint/2010/main" val="2282895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content manager will create a segment and inform the platform what characteristics of a visitor match what segment.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For example; site visitor location is Amsterdam and they are browsing baby clothes &gt; put into segment ‘</a:t>
            </a:r>
            <a:r>
              <a:rPr lang="en-US" sz="1200" b="0" i="0" kern="1200" dirty="0" err="1">
                <a:solidFill>
                  <a:schemeClr val="tx1"/>
                </a:solidFill>
                <a:effectLst/>
                <a:latin typeface="+mn-lt"/>
                <a:ea typeface="+mn-ea"/>
                <a:cs typeface="+mn-cs"/>
              </a:rPr>
              <a:t>Ams</a:t>
            </a:r>
            <a:r>
              <a:rPr lang="en-US" sz="1200" b="0" i="0" kern="1200" dirty="0">
                <a:solidFill>
                  <a:schemeClr val="tx1"/>
                </a:solidFill>
                <a:effectLst/>
                <a:latin typeface="+mn-lt"/>
                <a:ea typeface="+mn-ea"/>
                <a:cs typeface="+mn-cs"/>
              </a:rPr>
              <a:t>- new parent’. It is then possible to adapt a website’s content for that user based on the segment they have been assigned.</a:t>
            </a:r>
          </a:p>
          <a:p>
            <a:endParaRPr lang="en-US" dirty="0"/>
          </a:p>
        </p:txBody>
      </p:sp>
      <p:sp>
        <p:nvSpPr>
          <p:cNvPr id="4" name="Slide Number Placeholder 3"/>
          <p:cNvSpPr>
            <a:spLocks noGrp="1"/>
          </p:cNvSpPr>
          <p:nvPr>
            <p:ph type="sldNum" sz="quarter" idx="5"/>
          </p:nvPr>
        </p:nvSpPr>
        <p:spPr/>
        <p:txBody>
          <a:bodyPr/>
          <a:lstStyle/>
          <a:p>
            <a:fld id="{ADFD37C3-52D3-4F47-95F0-BD4B36B70150}" type="slidenum">
              <a:rPr lang="en-US" smtClean="0"/>
              <a:t>9</a:t>
            </a:fld>
            <a:endParaRPr lang="en-US"/>
          </a:p>
        </p:txBody>
      </p:sp>
    </p:spTree>
    <p:extLst>
      <p:ext uri="{BB962C8B-B14F-4D97-AF65-F5344CB8AC3E}">
        <p14:creationId xmlns:p14="http://schemas.microsoft.com/office/powerpoint/2010/main" val="3864670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73E6F-92DE-8A4C-BAD8-35AB906F3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748E15-8734-8445-8BB9-285E2D6F5A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A28E94-A2E3-FF4C-B374-142BFCBDD6D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2833708E-EF97-0944-9FE5-34D7F0400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38428-9D20-3741-9014-3CA1F5D1F68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895779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AE02A-3379-2F49-8017-EF4A48456C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ACB94B-8259-684D-AA9E-16193AA1DC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FF430-9884-9A46-A599-F76745613795}"/>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BC4E7BFA-D558-0946-A536-41F6A23963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6A4A23-3400-EA45-9CBC-FA3C6030A492}"/>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2233574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06B8D6-C9BB-F646-901A-F69C5B26AD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6F72D4-AAE5-4D49-A73E-E5E12E657D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8C1ED3-7463-CE4D-A07E-6EF7C1849536}"/>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F9B2E9B5-82C1-9B47-BFCB-184404404A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C32EE5-F22E-1541-A042-9CF0AF9AD066}"/>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67700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5350C-2958-9546-8773-D1E411DE42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CF498B-9565-264D-8C50-48F774C5F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4848E1-2268-354A-A1A1-46C0D511E121}"/>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C186169A-3D48-034A-809D-7C6E903C41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E83B14-1131-714F-BBD5-84726D218620}"/>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095642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9396-7ADA-E34F-B684-1DC5C8E004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D0421D-140B-364C-B145-FD86DC018C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F96608-AEDA-8643-B112-1C3526649E30}"/>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463FE2AE-981F-3D49-A20D-D6924CC700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00E53-6293-2948-BA8E-E784E00A2774}"/>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410300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C59A6-9A6C-0A4F-9A50-C61BD57D5E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ABBFDF-6B6E-BA4C-A052-4AB25006FD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391733-511A-1142-8082-069212C2B9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95194D-18CF-E244-BADC-53BFFE60530A}"/>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21E4EEF8-E5B0-A746-AFEB-9565D474E8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214E05-EC82-E14E-9577-8A3E4E9965F8}"/>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6382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8629-46BC-9746-80DE-5DB28CF4E2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9757BA-2E0B-DF45-8AFF-67BEC5E9AD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7B0079-C911-B24B-AB1B-F071B8104A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1EDE4C-99B3-8B47-8C20-B56B478069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11A195-C731-8043-AF8C-633AD110C0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CF9918-A35B-BC41-9E56-D715F225CDD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8" name="Footer Placeholder 7">
            <a:extLst>
              <a:ext uri="{FF2B5EF4-FFF2-40B4-BE49-F238E27FC236}">
                <a16:creationId xmlns:a16="http://schemas.microsoft.com/office/drawing/2014/main" id="{6971533D-E634-064A-ACC9-A8DFB85870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D1DBD0-B613-5D4A-AEC7-888CFB2F151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4171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567CB-DF19-8548-B8FC-EFCC05B2B6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17BC22-693C-3340-8A95-DEF5FB44BCE9}"/>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4" name="Footer Placeholder 3">
            <a:extLst>
              <a:ext uri="{FF2B5EF4-FFF2-40B4-BE49-F238E27FC236}">
                <a16:creationId xmlns:a16="http://schemas.microsoft.com/office/drawing/2014/main" id="{BC1EC9EF-6661-2546-B4E3-E40C9D9852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CA5BF2-04F0-6A4E-84BA-C1E97292F6C9}"/>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059620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FEF5BE-00CC-D548-8514-35BDDA478423}"/>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3" name="Footer Placeholder 2">
            <a:extLst>
              <a:ext uri="{FF2B5EF4-FFF2-40B4-BE49-F238E27FC236}">
                <a16:creationId xmlns:a16="http://schemas.microsoft.com/office/drawing/2014/main" id="{9C0F3315-C64D-5642-B627-CA7645F245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8FDB3-2E84-B94D-BEEC-94FFFD3DD4EA}"/>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4102194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B081D-E5CA-0849-A3BE-9AB660888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915DD8-19C4-354C-B9EB-A1A66F7974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58DA89-2122-0549-BF12-A2B3F2D94F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E44D6D-D81E-8D4A-982E-C9D307FFC58E}"/>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E9D0EBC7-DF4C-584F-9A8C-FA139B26E5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ACA85-D5F5-FD49-9074-DE15EAF37CB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170495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3694E-44FF-1648-BEE5-1FCCFC7346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F1F3C6-8F1F-AE43-A0EB-6E06DF0FD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E4846B-33A7-E743-9F26-EDE642B91F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D90DAB-36EB-164E-A0AD-29FC2B962D1B}"/>
              </a:ext>
            </a:extLst>
          </p:cNvPr>
          <p:cNvSpPr>
            <a:spLocks noGrp="1"/>
          </p:cNvSpPr>
          <p:nvPr>
            <p:ph type="dt" sz="half" idx="10"/>
          </p:nvPr>
        </p:nvSpPr>
        <p:spPr/>
        <p:txBody>
          <a:bodyPr/>
          <a:lstStyle/>
          <a:p>
            <a:fld id="{0677A7E3-98D0-5544-B3FE-E04D2F09E5EB}" type="datetimeFigureOut">
              <a:rPr lang="en-US" smtClean="0"/>
              <a:t>7/5/19</a:t>
            </a:fld>
            <a:endParaRPr lang="en-US"/>
          </a:p>
        </p:txBody>
      </p:sp>
      <p:sp>
        <p:nvSpPr>
          <p:cNvPr id="6" name="Footer Placeholder 5">
            <a:extLst>
              <a:ext uri="{FF2B5EF4-FFF2-40B4-BE49-F238E27FC236}">
                <a16:creationId xmlns:a16="http://schemas.microsoft.com/office/drawing/2014/main" id="{5240B319-06F1-864C-AD47-A2EA392FA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274328-8383-9F4C-B570-2A83800669ED}"/>
              </a:ext>
            </a:extLst>
          </p:cNvPr>
          <p:cNvSpPr>
            <a:spLocks noGrp="1"/>
          </p:cNvSpPr>
          <p:nvPr>
            <p:ph type="sldNum" sz="quarter" idx="12"/>
          </p:nvPr>
        </p:nvSpPr>
        <p:spPr/>
        <p:txBody>
          <a:bodyPr/>
          <a:lstStyle/>
          <a:p>
            <a:fld id="{3D5945EA-5408-A24B-95F0-FC0FD1F2F297}" type="slidenum">
              <a:rPr lang="en-US" smtClean="0"/>
              <a:t>‹#›</a:t>
            </a:fld>
            <a:endParaRPr lang="en-US"/>
          </a:p>
        </p:txBody>
      </p:sp>
    </p:spTree>
    <p:extLst>
      <p:ext uri="{BB962C8B-B14F-4D97-AF65-F5344CB8AC3E}">
        <p14:creationId xmlns:p14="http://schemas.microsoft.com/office/powerpoint/2010/main" val="37977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55B1FD-815F-604E-8814-2E28466695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E0122A-58F8-A440-A429-F394CC8A0B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3CB39-9E14-BA46-9E98-251ED91F3B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77A7E3-98D0-5544-B3FE-E04D2F09E5EB}" type="datetimeFigureOut">
              <a:rPr lang="en-US" smtClean="0"/>
              <a:t>7/5/19</a:t>
            </a:fld>
            <a:endParaRPr lang="en-US"/>
          </a:p>
        </p:txBody>
      </p:sp>
      <p:sp>
        <p:nvSpPr>
          <p:cNvPr id="5" name="Footer Placeholder 4">
            <a:extLst>
              <a:ext uri="{FF2B5EF4-FFF2-40B4-BE49-F238E27FC236}">
                <a16:creationId xmlns:a16="http://schemas.microsoft.com/office/drawing/2014/main" id="{39F43FC2-A5D4-EA45-8CFD-D963B656B9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6C980C-6095-DD40-8B43-4D063A6C21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945EA-5408-A24B-95F0-FC0FD1F2F297}" type="slidenum">
              <a:rPr lang="en-US" smtClean="0"/>
              <a:t>‹#›</a:t>
            </a:fld>
            <a:endParaRPr lang="en-US"/>
          </a:p>
        </p:txBody>
      </p:sp>
    </p:spTree>
    <p:extLst>
      <p:ext uri="{BB962C8B-B14F-4D97-AF65-F5344CB8AC3E}">
        <p14:creationId xmlns:p14="http://schemas.microsoft.com/office/powerpoint/2010/main" val="3893702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96D4E3-2042-4A7A-B321-DC56154632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2E08680-AB7F-4B5E-A579-C2EA93D77119}"/>
              </a:ext>
            </a:extLst>
          </p:cNvPr>
          <p:cNvPicPr>
            <a:picLocks noChangeAspect="1"/>
          </p:cNvPicPr>
          <p:nvPr/>
        </p:nvPicPr>
        <p:blipFill rotWithShape="1">
          <a:blip r:embed="rId3">
            <a:alphaModFix amt="25000"/>
          </a:blip>
          <a:srcRect t="6621" b="9109"/>
          <a:stretch/>
        </p:blipFill>
        <p:spPr>
          <a:xfrm>
            <a:off x="20" y="10"/>
            <a:ext cx="12191980" cy="6857990"/>
          </a:xfrm>
          <a:prstGeom prst="rect">
            <a:avLst/>
          </a:prstGeom>
        </p:spPr>
      </p:pic>
      <p:sp>
        <p:nvSpPr>
          <p:cNvPr id="2" name="Title 1">
            <a:extLst>
              <a:ext uri="{FF2B5EF4-FFF2-40B4-BE49-F238E27FC236}">
                <a16:creationId xmlns:a16="http://schemas.microsoft.com/office/drawing/2014/main" id="{BD04D4BC-92F8-F54E-920E-17BB98507FF5}"/>
              </a:ext>
            </a:extLst>
          </p:cNvPr>
          <p:cNvSpPr>
            <a:spLocks noGrp="1"/>
          </p:cNvSpPr>
          <p:nvPr>
            <p:ph type="ctrTitle"/>
          </p:nvPr>
        </p:nvSpPr>
        <p:spPr>
          <a:xfrm>
            <a:off x="838200" y="812712"/>
            <a:ext cx="6696456" cy="4224232"/>
          </a:xfrm>
        </p:spPr>
        <p:txBody>
          <a:bodyPr>
            <a:normAutofit/>
          </a:bodyPr>
          <a:lstStyle/>
          <a:p>
            <a:pPr algn="l"/>
            <a:r>
              <a:rPr lang="en-US" sz="5100">
                <a:solidFill>
                  <a:srgbClr val="FFFFFF"/>
                </a:solidFill>
              </a:rPr>
              <a:t>Unsupervised website visitor segmentation based on Convolutional Neural Networks and k-means </a:t>
            </a:r>
          </a:p>
        </p:txBody>
      </p:sp>
      <p:sp>
        <p:nvSpPr>
          <p:cNvPr id="3" name="Subtitle 2">
            <a:extLst>
              <a:ext uri="{FF2B5EF4-FFF2-40B4-BE49-F238E27FC236}">
                <a16:creationId xmlns:a16="http://schemas.microsoft.com/office/drawing/2014/main" id="{C7471743-6BA0-B440-935C-D741A469068F}"/>
              </a:ext>
            </a:extLst>
          </p:cNvPr>
          <p:cNvSpPr>
            <a:spLocks noGrp="1"/>
          </p:cNvSpPr>
          <p:nvPr>
            <p:ph type="subTitle" idx="1"/>
          </p:nvPr>
        </p:nvSpPr>
        <p:spPr>
          <a:xfrm>
            <a:off x="838199" y="5399833"/>
            <a:ext cx="5257791" cy="645456"/>
          </a:xfrm>
        </p:spPr>
        <p:txBody>
          <a:bodyPr>
            <a:normAutofit/>
          </a:bodyPr>
          <a:lstStyle/>
          <a:p>
            <a:pPr algn="l"/>
            <a:r>
              <a:rPr lang="en-US" sz="1400" i="1">
                <a:solidFill>
                  <a:srgbClr val="FFFFFF"/>
                </a:solidFill>
              </a:rPr>
              <a:t>Project took place within BloomReach</a:t>
            </a:r>
          </a:p>
          <a:p>
            <a:pPr algn="l"/>
            <a:r>
              <a:rPr lang="en-US" sz="1400">
                <a:solidFill>
                  <a:srgbClr val="FFFFFF"/>
                </a:solidFill>
              </a:rPr>
              <a:t>Thesis defense</a:t>
            </a:r>
          </a:p>
          <a:p>
            <a:pPr algn="l"/>
            <a:endParaRPr lang="en-US" sz="1400">
              <a:solidFill>
                <a:srgbClr val="FFFFFF"/>
              </a:solidFill>
            </a:endParaRPr>
          </a:p>
        </p:txBody>
      </p:sp>
      <p:cxnSp>
        <p:nvCxnSpPr>
          <p:cNvPr id="11" name="Straight Connector 10">
            <a:extLst>
              <a:ext uri="{FF2B5EF4-FFF2-40B4-BE49-F238E27FC236}">
                <a16:creationId xmlns:a16="http://schemas.microsoft.com/office/drawing/2014/main" id="{B44245A4-2E90-4CC3-80EB-0F26D03B98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1823" y="5207570"/>
            <a:ext cx="5144167"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238822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a:p>
            <a:pPr lvl="2"/>
            <a:r>
              <a:rPr lang="en-US" sz="2400" dirty="0"/>
              <a:t>Giving more flexibility and adaptiveness in case of new users</a:t>
            </a:r>
          </a:p>
          <a:p>
            <a:pPr lvl="1"/>
            <a:r>
              <a:rPr lang="en-US" dirty="0"/>
              <a:t>Reduce the role of content managers and manual input for the system</a:t>
            </a:r>
            <a:endParaRPr lang="en-US" sz="2000" dirty="0"/>
          </a:p>
        </p:txBody>
      </p:sp>
    </p:spTree>
    <p:extLst>
      <p:ext uri="{BB962C8B-B14F-4D97-AF65-F5344CB8AC3E}">
        <p14:creationId xmlns:p14="http://schemas.microsoft.com/office/powerpoint/2010/main" val="347159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F29178-F710-D049-8897-334D4ED3F51A}"/>
              </a:ext>
            </a:extLst>
          </p:cNvPr>
          <p:cNvSpPr>
            <a:spLocks noGrp="1"/>
          </p:cNvSpPr>
          <p:nvPr>
            <p:ph idx="1"/>
          </p:nvPr>
        </p:nvSpPr>
        <p:spPr>
          <a:xfrm>
            <a:off x="838200" y="1396007"/>
            <a:ext cx="10515600" cy="4065986"/>
          </a:xfrm>
        </p:spPr>
        <p:txBody>
          <a:bodyPr anchor="ctr">
            <a:normAutofit/>
          </a:bodyPr>
          <a:lstStyle/>
          <a:p>
            <a:r>
              <a:rPr lang="en-US" sz="2400" dirty="0"/>
              <a:t>Summarized:</a:t>
            </a:r>
          </a:p>
          <a:p>
            <a:pPr lvl="1"/>
            <a:r>
              <a:rPr lang="en-US" dirty="0"/>
              <a:t>Introduce data driven creation of segments</a:t>
            </a:r>
          </a:p>
        </p:txBody>
      </p:sp>
    </p:spTree>
    <p:extLst>
      <p:ext uri="{BB962C8B-B14F-4D97-AF65-F5344CB8AC3E}">
        <p14:creationId xmlns:p14="http://schemas.microsoft.com/office/powerpoint/2010/main" val="102041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19CFD-88E8-504B-8F76-65E56C5B9331}"/>
              </a:ext>
            </a:extLst>
          </p:cNvPr>
          <p:cNvSpPr>
            <a:spLocks noGrp="1"/>
          </p:cNvSpPr>
          <p:nvPr>
            <p:ph type="title"/>
          </p:nvPr>
        </p:nvSpPr>
        <p:spPr>
          <a:xfrm>
            <a:off x="838200" y="365125"/>
            <a:ext cx="10515600" cy="1325563"/>
          </a:xfrm>
        </p:spPr>
        <p:txBody>
          <a:bodyPr>
            <a:normAutofit/>
          </a:bodyPr>
          <a:lstStyle/>
          <a:p>
            <a:r>
              <a:rPr lang="en-US" dirty="0"/>
              <a:t>Two ways of creating user-segments</a:t>
            </a:r>
            <a:endParaRPr lang="en-US" dirty="0">
              <a:solidFill>
                <a:schemeClr val="bg1">
                  <a:lumMod val="95000"/>
                  <a:lumOff val="5000"/>
                </a:schemeClr>
              </a:solidFill>
            </a:endParaRPr>
          </a:p>
        </p:txBody>
      </p:sp>
      <p:sp>
        <p:nvSpPr>
          <p:cNvPr id="21" name="Title 1">
            <a:extLst>
              <a:ext uri="{FF2B5EF4-FFF2-40B4-BE49-F238E27FC236}">
                <a16:creationId xmlns:a16="http://schemas.microsoft.com/office/drawing/2014/main" id="{59FA0738-91CC-A546-9126-DBD4F0B196E5}"/>
              </a:ext>
            </a:extLst>
          </p:cNvPr>
          <p:cNvSpPr txBox="1">
            <a:spLocks/>
          </p:cNvSpPr>
          <p:nvPr/>
        </p:nvSpPr>
        <p:spPr>
          <a:xfrm>
            <a:off x="1714074" y="1696090"/>
            <a:ext cx="2779840"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Traditional</a:t>
            </a:r>
            <a:endParaRPr lang="en-US" dirty="0"/>
          </a:p>
        </p:txBody>
      </p:sp>
      <p:sp>
        <p:nvSpPr>
          <p:cNvPr id="22" name="Title 1">
            <a:extLst>
              <a:ext uri="{FF2B5EF4-FFF2-40B4-BE49-F238E27FC236}">
                <a16:creationId xmlns:a16="http://schemas.microsoft.com/office/drawing/2014/main" id="{BC8DFFEC-BD5F-D841-A085-3FD7F218B39A}"/>
              </a:ext>
            </a:extLst>
          </p:cNvPr>
          <p:cNvSpPr txBox="1">
            <a:spLocks/>
          </p:cNvSpPr>
          <p:nvPr/>
        </p:nvSpPr>
        <p:spPr>
          <a:xfrm>
            <a:off x="7632773" y="1690688"/>
            <a:ext cx="3095099" cy="8130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Data-driven</a:t>
            </a:r>
            <a:endParaRPr lang="en-US" dirty="0"/>
          </a:p>
        </p:txBody>
      </p:sp>
      <p:sp>
        <p:nvSpPr>
          <p:cNvPr id="23" name="Rectangle 22">
            <a:extLst>
              <a:ext uri="{FF2B5EF4-FFF2-40B4-BE49-F238E27FC236}">
                <a16:creationId xmlns:a16="http://schemas.microsoft.com/office/drawing/2014/main" id="{798A4BF2-B0BA-404F-A342-407CD90A40FA}"/>
              </a:ext>
            </a:extLst>
          </p:cNvPr>
          <p:cNvSpPr/>
          <p:nvPr/>
        </p:nvSpPr>
        <p:spPr>
          <a:xfrm>
            <a:off x="336614" y="2352494"/>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domain knowledge</a:t>
            </a:r>
          </a:p>
        </p:txBody>
      </p:sp>
      <p:sp>
        <p:nvSpPr>
          <p:cNvPr id="24" name="Rectangle 23">
            <a:extLst>
              <a:ext uri="{FF2B5EF4-FFF2-40B4-BE49-F238E27FC236}">
                <a16:creationId xmlns:a16="http://schemas.microsoft.com/office/drawing/2014/main" id="{A26C2BAF-F7CC-874F-A736-0DBBAB756DAB}"/>
              </a:ext>
            </a:extLst>
          </p:cNvPr>
          <p:cNvSpPr/>
          <p:nvPr/>
        </p:nvSpPr>
        <p:spPr>
          <a:xfrm>
            <a:off x="336614" y="324961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Based on personal expertise</a:t>
            </a:r>
          </a:p>
        </p:txBody>
      </p:sp>
      <p:sp>
        <p:nvSpPr>
          <p:cNvPr id="25" name="Rectangle 24">
            <a:extLst>
              <a:ext uri="{FF2B5EF4-FFF2-40B4-BE49-F238E27FC236}">
                <a16:creationId xmlns:a16="http://schemas.microsoft.com/office/drawing/2014/main" id="{C2376352-1E91-5748-A9F0-EF834154CAAD}"/>
              </a:ext>
            </a:extLst>
          </p:cNvPr>
          <p:cNvSpPr/>
          <p:nvPr/>
        </p:nvSpPr>
        <p:spPr>
          <a:xfrm>
            <a:off x="336614" y="4128506"/>
            <a:ext cx="5416062" cy="6418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2400" dirty="0"/>
              <a:t>- Difficult to measure</a:t>
            </a:r>
          </a:p>
        </p:txBody>
      </p:sp>
      <p:sp>
        <p:nvSpPr>
          <p:cNvPr id="26" name="Rectangle 25">
            <a:extLst>
              <a:ext uri="{FF2B5EF4-FFF2-40B4-BE49-F238E27FC236}">
                <a16:creationId xmlns:a16="http://schemas.microsoft.com/office/drawing/2014/main" id="{7AD31F65-3870-7646-AEE7-CA544D4A53FF}"/>
              </a:ext>
            </a:extLst>
          </p:cNvPr>
          <p:cNvSpPr/>
          <p:nvPr/>
        </p:nvSpPr>
        <p:spPr>
          <a:xfrm>
            <a:off x="6341771" y="2352494"/>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Based on user’s usage data</a:t>
            </a:r>
          </a:p>
        </p:txBody>
      </p:sp>
      <p:sp>
        <p:nvSpPr>
          <p:cNvPr id="27" name="Rectangle 26">
            <a:extLst>
              <a:ext uri="{FF2B5EF4-FFF2-40B4-BE49-F238E27FC236}">
                <a16:creationId xmlns:a16="http://schemas.microsoft.com/office/drawing/2014/main" id="{596727D7-2F94-ED44-B3D6-E72633B34A31}"/>
              </a:ext>
            </a:extLst>
          </p:cNvPr>
          <p:cNvSpPr/>
          <p:nvPr/>
        </p:nvSpPr>
        <p:spPr>
          <a:xfrm>
            <a:off x="6341769" y="324961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show unforeseen user behavior</a:t>
            </a:r>
          </a:p>
        </p:txBody>
      </p:sp>
      <p:sp>
        <p:nvSpPr>
          <p:cNvPr id="28" name="Rectangle 27">
            <a:extLst>
              <a:ext uri="{FF2B5EF4-FFF2-40B4-BE49-F238E27FC236}">
                <a16:creationId xmlns:a16="http://schemas.microsoft.com/office/drawing/2014/main" id="{208F0AD7-849C-E74D-8650-6205AAAF12F9}"/>
              </a:ext>
            </a:extLst>
          </p:cNvPr>
          <p:cNvSpPr/>
          <p:nvPr/>
        </p:nvSpPr>
        <p:spPr>
          <a:xfrm>
            <a:off x="6341770" y="4128506"/>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users, aka more transparency</a:t>
            </a:r>
          </a:p>
        </p:txBody>
      </p:sp>
      <p:sp>
        <p:nvSpPr>
          <p:cNvPr id="29" name="Rectangle 28">
            <a:extLst>
              <a:ext uri="{FF2B5EF4-FFF2-40B4-BE49-F238E27FC236}">
                <a16:creationId xmlns:a16="http://schemas.microsoft.com/office/drawing/2014/main" id="{737F0FEA-6D2B-484B-96A0-6302663D4F28}"/>
              </a:ext>
            </a:extLst>
          </p:cNvPr>
          <p:cNvSpPr/>
          <p:nvPr/>
        </p:nvSpPr>
        <p:spPr>
          <a:xfrm>
            <a:off x="6341769" y="5010633"/>
            <a:ext cx="5416063"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Can check scale of impact</a:t>
            </a:r>
          </a:p>
        </p:txBody>
      </p:sp>
      <p:sp>
        <p:nvSpPr>
          <p:cNvPr id="30" name="Rectangle 29">
            <a:extLst>
              <a:ext uri="{FF2B5EF4-FFF2-40B4-BE49-F238E27FC236}">
                <a16:creationId xmlns:a16="http://schemas.microsoft.com/office/drawing/2014/main" id="{AC1DE665-0CFC-5A47-8443-8DF68BCE10A8}"/>
              </a:ext>
            </a:extLst>
          </p:cNvPr>
          <p:cNvSpPr/>
          <p:nvPr/>
        </p:nvSpPr>
        <p:spPr>
          <a:xfrm>
            <a:off x="6341768" y="5889523"/>
            <a:ext cx="5416064" cy="6418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2400" dirty="0"/>
              <a:t>+ More precise</a:t>
            </a:r>
          </a:p>
        </p:txBody>
      </p:sp>
    </p:spTree>
    <p:extLst>
      <p:ext uri="{BB962C8B-B14F-4D97-AF65-F5344CB8AC3E}">
        <p14:creationId xmlns:p14="http://schemas.microsoft.com/office/powerpoint/2010/main" val="1024035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animBg="1"/>
      <p:bldP spid="3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81949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2548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838200" y="1910443"/>
            <a:ext cx="10515600" cy="4261757"/>
          </a:xfrm>
        </p:spPr>
        <p:txBody>
          <a:bodyPr>
            <a:normAutofit/>
          </a:bodyPr>
          <a:lstStyle/>
          <a:p>
            <a:r>
              <a:rPr lang="en-US" sz="2000" dirty="0"/>
              <a:t>In-house research, within BloomReach, Georgios </a:t>
            </a:r>
            <a:r>
              <a:rPr lang="en-US" sz="2000" dirty="0" err="1"/>
              <a:t>Vletsas</a:t>
            </a:r>
            <a:r>
              <a:rPr lang="en-US" sz="2000" dirty="0"/>
              <a:t> et al. [1] – Baseline Model</a:t>
            </a:r>
          </a:p>
          <a:p>
            <a:pPr lvl="1"/>
            <a:r>
              <a:rPr lang="en-US" sz="2000" dirty="0"/>
              <a:t>Automated Visitor Segmentation and Targeting, done via applying K-modes clustering algorithm on keywords extracted from the visited, by the user, URL.</a:t>
            </a:r>
          </a:p>
          <a:p>
            <a:pPr marL="457200" lvl="1" indent="0">
              <a:buNone/>
            </a:pPr>
            <a:endParaRPr lang="en-US" sz="2000" dirty="0"/>
          </a:p>
          <a:p>
            <a:pPr lvl="1"/>
            <a:r>
              <a:rPr lang="en-US" sz="2000" dirty="0"/>
              <a:t>Process Outline:</a:t>
            </a:r>
          </a:p>
          <a:p>
            <a:pPr marL="914400" lvl="2" indent="0">
              <a:buNone/>
            </a:pPr>
            <a:r>
              <a:rPr lang="en-US" dirty="0"/>
              <a:t>1.  Read file </a:t>
            </a:r>
            <a:endParaRPr lang="en-US" dirty="0">
              <a:effectLst/>
            </a:endParaRPr>
          </a:p>
          <a:p>
            <a:pPr marL="914400" lvl="2" indent="0">
              <a:buNone/>
            </a:pPr>
            <a:r>
              <a:rPr lang="en-US" dirty="0"/>
              <a:t>2.  Filter data </a:t>
            </a:r>
            <a:endParaRPr lang="en-US" dirty="0">
              <a:effectLst/>
            </a:endParaRPr>
          </a:p>
          <a:p>
            <a:pPr marL="914400" lvl="2" indent="0">
              <a:buNone/>
            </a:pPr>
            <a:r>
              <a:rPr lang="en-US" dirty="0"/>
              <a:t>3.  Sort data frame </a:t>
            </a:r>
            <a:endParaRPr lang="en-US" dirty="0">
              <a:effectLst/>
            </a:endParaRPr>
          </a:p>
          <a:p>
            <a:pPr marL="914400" lvl="2" indent="0">
              <a:buNone/>
            </a:pPr>
            <a:r>
              <a:rPr lang="en-US" dirty="0"/>
              <a:t>4.  Identify transactions </a:t>
            </a:r>
            <a:endParaRPr lang="en-US" dirty="0">
              <a:effectLst/>
            </a:endParaRPr>
          </a:p>
          <a:p>
            <a:pPr marL="914400" lvl="2" indent="0">
              <a:buNone/>
            </a:pPr>
            <a:r>
              <a:rPr lang="en-US" dirty="0"/>
              <a:t>5.  Extract information from transactions </a:t>
            </a:r>
            <a:endParaRPr lang="en-US" dirty="0">
              <a:effectLst/>
            </a:endParaRPr>
          </a:p>
          <a:p>
            <a:pPr marL="914400" lvl="2" indent="0">
              <a:buNone/>
            </a:pPr>
            <a:r>
              <a:rPr lang="en-US" dirty="0"/>
              <a:t>6.  Remove unnecessary data </a:t>
            </a:r>
            <a:endParaRPr lang="en-US" dirty="0">
              <a:effectLst/>
            </a:endParaRPr>
          </a:p>
          <a:p>
            <a:pPr marL="914400" lvl="2" indent="0">
              <a:buNone/>
            </a:pPr>
            <a:r>
              <a:rPr lang="en-US" dirty="0"/>
              <a:t>7.  Cluster data </a:t>
            </a:r>
            <a:endParaRPr lang="en-US" dirty="0">
              <a:effectLst/>
            </a:endParaRPr>
          </a:p>
          <a:p>
            <a:pPr lvl="2"/>
            <a:endParaRPr lang="en-US" sz="1600" dirty="0"/>
          </a:p>
        </p:txBody>
      </p:sp>
    </p:spTree>
    <p:extLst>
      <p:ext uri="{BB962C8B-B14F-4D97-AF65-F5344CB8AC3E}">
        <p14:creationId xmlns:p14="http://schemas.microsoft.com/office/powerpoint/2010/main" val="62775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6B751-6B87-6349-9C5B-C5DA954122D0}"/>
              </a:ext>
            </a:extLst>
          </p:cNvPr>
          <p:cNvSpPr>
            <a:spLocks noGrp="1"/>
          </p:cNvSpPr>
          <p:nvPr>
            <p:ph type="title"/>
          </p:nvPr>
        </p:nvSpPr>
        <p:spPr>
          <a:xfrm>
            <a:off x="593272" y="199570"/>
            <a:ext cx="10515600" cy="1325563"/>
          </a:xfrm>
        </p:spPr>
        <p:txBody>
          <a:bodyPr/>
          <a:lstStyle/>
          <a:p>
            <a:r>
              <a:rPr lang="en-US" dirty="0"/>
              <a:t>Related Work</a:t>
            </a:r>
          </a:p>
        </p:txBody>
      </p:sp>
      <p:sp>
        <p:nvSpPr>
          <p:cNvPr id="3" name="Content Placeholder 2">
            <a:extLst>
              <a:ext uri="{FF2B5EF4-FFF2-40B4-BE49-F238E27FC236}">
                <a16:creationId xmlns:a16="http://schemas.microsoft.com/office/drawing/2014/main" id="{F062B262-269E-C842-8E46-D68119D9F890}"/>
              </a:ext>
            </a:extLst>
          </p:cNvPr>
          <p:cNvSpPr>
            <a:spLocks noGrp="1"/>
          </p:cNvSpPr>
          <p:nvPr>
            <p:ph idx="1"/>
          </p:nvPr>
        </p:nvSpPr>
        <p:spPr>
          <a:xfrm>
            <a:off x="593272" y="1564366"/>
            <a:ext cx="10515600" cy="2109561"/>
          </a:xfrm>
        </p:spPr>
        <p:txBody>
          <a:bodyPr/>
          <a:lstStyle/>
          <a:p>
            <a:r>
              <a:rPr lang="en-US" sz="2000" dirty="0"/>
              <a:t>Short Text Clustering via Convolutional Neural Networks, Jiaming Xu et al. [2]</a:t>
            </a:r>
          </a:p>
          <a:p>
            <a:pPr lvl="1"/>
            <a:r>
              <a:rPr lang="en-US" sz="2000" dirty="0"/>
              <a:t>Jiaming Xu et al. proposed an approach for training Convolutional Neural Network (CNN) in an unsupervised way using word embeddings.</a:t>
            </a:r>
          </a:p>
          <a:p>
            <a:endParaRPr lang="en-US" dirty="0"/>
          </a:p>
        </p:txBody>
      </p:sp>
      <p:pic>
        <p:nvPicPr>
          <p:cNvPr id="4" name="Picture 3">
            <a:extLst>
              <a:ext uri="{FF2B5EF4-FFF2-40B4-BE49-F238E27FC236}">
                <a16:creationId xmlns:a16="http://schemas.microsoft.com/office/drawing/2014/main" id="{76D03C9F-9B4D-B045-A1AF-80B013485836}"/>
              </a:ext>
            </a:extLst>
          </p:cNvPr>
          <p:cNvPicPr>
            <a:picLocks noChangeAspect="1"/>
          </p:cNvPicPr>
          <p:nvPr/>
        </p:nvPicPr>
        <p:blipFill>
          <a:blip r:embed="rId3"/>
          <a:stretch>
            <a:fillRect/>
          </a:stretch>
        </p:blipFill>
        <p:spPr>
          <a:xfrm>
            <a:off x="6580414" y="2306112"/>
            <a:ext cx="5611586" cy="4551887"/>
          </a:xfrm>
          <a:prstGeom prst="rect">
            <a:avLst/>
          </a:prstGeom>
        </p:spPr>
      </p:pic>
    </p:spTree>
    <p:extLst>
      <p:ext uri="{BB962C8B-B14F-4D97-AF65-F5344CB8AC3E}">
        <p14:creationId xmlns:p14="http://schemas.microsoft.com/office/powerpoint/2010/main" val="412596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429000"/>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017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9" name="Content Placeholder 8">
            <a:extLst>
              <a:ext uri="{FF2B5EF4-FFF2-40B4-BE49-F238E27FC236}">
                <a16:creationId xmlns:a16="http://schemas.microsoft.com/office/drawing/2014/main" id="{B93B2250-461A-8B4C-A6B3-61890D7D3E59}"/>
              </a:ext>
            </a:extLst>
          </p:cNvPr>
          <p:cNvPicPr>
            <a:picLocks noGrp="1" noChangeAspect="1"/>
          </p:cNvPicPr>
          <p:nvPr>
            <p:ph idx="1"/>
          </p:nvPr>
        </p:nvPicPr>
        <p:blipFill>
          <a:blip r:embed="rId2"/>
          <a:stretch>
            <a:fillRect/>
          </a:stretch>
        </p:blipFill>
        <p:spPr>
          <a:xfrm>
            <a:off x="3167742" y="0"/>
            <a:ext cx="9024258" cy="6858000"/>
          </a:xfrm>
        </p:spPr>
      </p:pic>
    </p:spTree>
    <p:extLst>
      <p:ext uri="{BB962C8B-B14F-4D97-AF65-F5344CB8AC3E}">
        <p14:creationId xmlns:p14="http://schemas.microsoft.com/office/powerpoint/2010/main" val="2712551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grpSp>
        <p:nvGrpSpPr>
          <p:cNvPr id="11" name="Group 10">
            <a:extLst>
              <a:ext uri="{FF2B5EF4-FFF2-40B4-BE49-F238E27FC236}">
                <a16:creationId xmlns:a16="http://schemas.microsoft.com/office/drawing/2014/main" id="{0201AA97-992F-0C4A-933A-67E55F8416DF}"/>
              </a:ext>
            </a:extLst>
          </p:cNvPr>
          <p:cNvGrpSpPr/>
          <p:nvPr/>
        </p:nvGrpSpPr>
        <p:grpSpPr>
          <a:xfrm>
            <a:off x="5682343" y="3722913"/>
            <a:ext cx="2024742" cy="3130605"/>
            <a:chOff x="-15581" y="1325563"/>
            <a:chExt cx="2106386" cy="3233058"/>
          </a:xfrm>
        </p:grpSpPr>
        <p:sp>
          <p:nvSpPr>
            <p:cNvPr id="10" name="TextBox 9">
              <a:extLst>
                <a:ext uri="{FF2B5EF4-FFF2-40B4-BE49-F238E27FC236}">
                  <a16:creationId xmlns:a16="http://schemas.microsoft.com/office/drawing/2014/main" id="{2F144BDF-D6DB-5646-8E8C-9AF04B840745}"/>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8" name="Graphic 7" descr="Question mark">
              <a:extLst>
                <a:ext uri="{FF2B5EF4-FFF2-40B4-BE49-F238E27FC236}">
                  <a16:creationId xmlns:a16="http://schemas.microsoft.com/office/drawing/2014/main" id="{F243E8AD-07C9-4C44-9FD4-D2C6D5B1619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2" name="Group 11">
            <a:extLst>
              <a:ext uri="{FF2B5EF4-FFF2-40B4-BE49-F238E27FC236}">
                <a16:creationId xmlns:a16="http://schemas.microsoft.com/office/drawing/2014/main" id="{7ACA1B71-AA01-AD4D-ABE5-BB146A7A16DA}"/>
              </a:ext>
            </a:extLst>
          </p:cNvPr>
          <p:cNvGrpSpPr/>
          <p:nvPr/>
        </p:nvGrpSpPr>
        <p:grpSpPr>
          <a:xfrm>
            <a:off x="7703617" y="3718432"/>
            <a:ext cx="2024742" cy="3139568"/>
            <a:chOff x="-15581" y="1325563"/>
            <a:chExt cx="2106386" cy="3233058"/>
          </a:xfrm>
        </p:grpSpPr>
        <p:sp>
          <p:nvSpPr>
            <p:cNvPr id="13" name="TextBox 12">
              <a:extLst>
                <a:ext uri="{FF2B5EF4-FFF2-40B4-BE49-F238E27FC236}">
                  <a16:creationId xmlns:a16="http://schemas.microsoft.com/office/drawing/2014/main" id="{5F33E795-2FA2-9945-A58C-03085EF09BC4}"/>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14" name="Graphic 13" descr="Question mark">
              <a:extLst>
                <a:ext uri="{FF2B5EF4-FFF2-40B4-BE49-F238E27FC236}">
                  <a16:creationId xmlns:a16="http://schemas.microsoft.com/office/drawing/2014/main" id="{EE97DC90-E0B5-5842-8310-BF3397C310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18" name="Group 17">
            <a:extLst>
              <a:ext uri="{FF2B5EF4-FFF2-40B4-BE49-F238E27FC236}">
                <a16:creationId xmlns:a16="http://schemas.microsoft.com/office/drawing/2014/main" id="{B6CAD62E-C724-C945-A8D4-7EE9EBFF4551}"/>
              </a:ext>
            </a:extLst>
          </p:cNvPr>
          <p:cNvGrpSpPr/>
          <p:nvPr/>
        </p:nvGrpSpPr>
        <p:grpSpPr>
          <a:xfrm>
            <a:off x="9728359" y="3718431"/>
            <a:ext cx="2024742" cy="3139569"/>
            <a:chOff x="-15581" y="1325563"/>
            <a:chExt cx="2106386" cy="3233058"/>
          </a:xfrm>
        </p:grpSpPr>
        <p:sp>
          <p:nvSpPr>
            <p:cNvPr id="19" name="TextBox 18">
              <a:extLst>
                <a:ext uri="{FF2B5EF4-FFF2-40B4-BE49-F238E27FC236}">
                  <a16:creationId xmlns:a16="http://schemas.microsoft.com/office/drawing/2014/main" id="{A6170C3D-217E-2543-9382-A573C550C51F}"/>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0" name="Graphic 19" descr="Question mark">
              <a:extLst>
                <a:ext uri="{FF2B5EF4-FFF2-40B4-BE49-F238E27FC236}">
                  <a16:creationId xmlns:a16="http://schemas.microsoft.com/office/drawing/2014/main" id="{26C07276-CC25-BB4C-89E1-6FD255D73D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grpSp>
        <p:nvGrpSpPr>
          <p:cNvPr id="21" name="Group 20">
            <a:extLst>
              <a:ext uri="{FF2B5EF4-FFF2-40B4-BE49-F238E27FC236}">
                <a16:creationId xmlns:a16="http://schemas.microsoft.com/office/drawing/2014/main" id="{FD248E53-55BE-DE4C-8DEE-8D720844D77A}"/>
              </a:ext>
            </a:extLst>
          </p:cNvPr>
          <p:cNvGrpSpPr/>
          <p:nvPr/>
        </p:nvGrpSpPr>
        <p:grpSpPr>
          <a:xfrm>
            <a:off x="3657601" y="4482"/>
            <a:ext cx="2024742" cy="3130605"/>
            <a:chOff x="-15581" y="1325563"/>
            <a:chExt cx="2106386" cy="3233058"/>
          </a:xfrm>
        </p:grpSpPr>
        <p:sp>
          <p:nvSpPr>
            <p:cNvPr id="22" name="TextBox 21">
              <a:extLst>
                <a:ext uri="{FF2B5EF4-FFF2-40B4-BE49-F238E27FC236}">
                  <a16:creationId xmlns:a16="http://schemas.microsoft.com/office/drawing/2014/main" id="{08D75FE9-EC95-8949-BA82-CB98ECF2CFB7}"/>
                </a:ext>
              </a:extLst>
            </p:cNvPr>
            <p:cNvSpPr txBox="1"/>
            <p:nvPr/>
          </p:nvSpPr>
          <p:spPr>
            <a:xfrm>
              <a:off x="-15581" y="1325563"/>
              <a:ext cx="2106386" cy="3233058"/>
            </a:xfrm>
            <a:prstGeom prst="rect">
              <a:avLst/>
            </a:prstGeom>
            <a:solidFill>
              <a:schemeClr val="bg2">
                <a:lumMod val="75000"/>
              </a:schemeClr>
            </a:solidFill>
          </p:spPr>
          <p:txBody>
            <a:bodyPr wrap="square" rtlCol="0">
              <a:spAutoFit/>
            </a:bodyPr>
            <a:lstStyle/>
            <a:p>
              <a:endParaRPr lang="en-US" dirty="0"/>
            </a:p>
          </p:txBody>
        </p:sp>
        <p:pic>
          <p:nvPicPr>
            <p:cNvPr id="23" name="Graphic 22" descr="Question mark">
              <a:extLst>
                <a:ext uri="{FF2B5EF4-FFF2-40B4-BE49-F238E27FC236}">
                  <a16:creationId xmlns:a16="http://schemas.microsoft.com/office/drawing/2014/main" id="{9DAC675D-95E9-8944-82F1-70E45CECF53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6112" y="2514600"/>
              <a:ext cx="914400" cy="914400"/>
            </a:xfrm>
            <a:prstGeom prst="rect">
              <a:avLst/>
            </a:prstGeom>
          </p:spPr>
        </p:pic>
      </p:grpSp>
    </p:spTree>
    <p:extLst>
      <p:ext uri="{BB962C8B-B14F-4D97-AF65-F5344CB8AC3E}">
        <p14:creationId xmlns:p14="http://schemas.microsoft.com/office/powerpoint/2010/main" val="292333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Main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Extraction of Keywords from URL</a:t>
            </a:r>
            <a:endParaRPr lang="en-US" dirty="0">
              <a:effectLst/>
            </a:endParaRPr>
          </a:p>
          <a:p>
            <a:pPr marL="0" indent="0">
              <a:buNone/>
            </a:pPr>
            <a:r>
              <a:rPr lang="en-US" dirty="0"/>
              <a:t>6.  Remove unnecessary data</a:t>
            </a:r>
          </a:p>
          <a:p>
            <a:pPr marL="0" indent="0">
              <a:buNone/>
            </a:pPr>
            <a:r>
              <a:rPr lang="en-US" dirty="0"/>
              <a:t>7.  Standard Natural Language Processing (NLP) pipeline</a:t>
            </a:r>
          </a:p>
          <a:p>
            <a:pPr marL="0" indent="0">
              <a:buNone/>
            </a:pPr>
            <a:r>
              <a:rPr lang="en-US" dirty="0"/>
              <a:t>8.  Convolutional Neural Network</a:t>
            </a:r>
          </a:p>
          <a:p>
            <a:pPr marL="0" indent="0">
              <a:buNone/>
            </a:pPr>
            <a:r>
              <a:rPr lang="en-US" dirty="0"/>
              <a:t>9.  Cluster data </a:t>
            </a:r>
            <a:endParaRPr lang="en-US" dirty="0">
              <a:effectLst/>
            </a:endParaRPr>
          </a:p>
          <a:p>
            <a:endParaRPr lang="en-US" dirty="0"/>
          </a:p>
        </p:txBody>
      </p:sp>
      <p:grpSp>
        <p:nvGrpSpPr>
          <p:cNvPr id="13" name="Group 12">
            <a:extLst>
              <a:ext uri="{FF2B5EF4-FFF2-40B4-BE49-F238E27FC236}">
                <a16:creationId xmlns:a16="http://schemas.microsoft.com/office/drawing/2014/main" id="{CFA21634-212A-EA4D-BA7F-0E77189C4E04}"/>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7" name="Group 16">
            <a:extLst>
              <a:ext uri="{FF2B5EF4-FFF2-40B4-BE49-F238E27FC236}">
                <a16:creationId xmlns:a16="http://schemas.microsoft.com/office/drawing/2014/main" id="{5A7D82C1-7FC9-8144-8D90-49F925E7692A}"/>
              </a:ext>
            </a:extLst>
          </p:cNvPr>
          <p:cNvGrpSpPr/>
          <p:nvPr/>
        </p:nvGrpSpPr>
        <p:grpSpPr>
          <a:xfrm>
            <a:off x="3031672" y="5886078"/>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4" name="Group 13">
            <a:extLst>
              <a:ext uri="{FF2B5EF4-FFF2-40B4-BE49-F238E27FC236}">
                <a16:creationId xmlns:a16="http://schemas.microsoft.com/office/drawing/2014/main" id="{ACEA19D8-CAA6-6440-931D-003A710709FE}"/>
              </a:ext>
            </a:extLst>
          </p:cNvPr>
          <p:cNvGrpSpPr/>
          <p:nvPr/>
        </p:nvGrpSpPr>
        <p:grpSpPr>
          <a:xfrm>
            <a:off x="9160328" y="4909802"/>
            <a:ext cx="2824843" cy="404538"/>
            <a:chOff x="9037863" y="4741189"/>
            <a:chExt cx="2946604" cy="74521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29046" y="4741189"/>
              <a:ext cx="2555421" cy="369332"/>
            </a:xfrm>
            <a:prstGeom prst="rect">
              <a:avLst/>
            </a:prstGeom>
            <a:noFill/>
          </p:spPr>
          <p:txBody>
            <a:bodyPr wrap="square" rtlCol="0">
              <a:spAutoFit/>
            </a:bodyPr>
            <a:lstStyle/>
            <a:p>
              <a:r>
                <a:rPr lang="en-US" u="sng" dirty="0"/>
                <a:t>Second-Level Processing</a:t>
              </a:r>
            </a:p>
          </p:txBody>
        </p:sp>
      </p:grpSp>
      <p:grpSp>
        <p:nvGrpSpPr>
          <p:cNvPr id="16" name="Group 15">
            <a:extLst>
              <a:ext uri="{FF2B5EF4-FFF2-40B4-BE49-F238E27FC236}">
                <a16:creationId xmlns:a16="http://schemas.microsoft.com/office/drawing/2014/main" id="{AD6178A8-F1FE-7B4D-8CF0-25C96A465580}"/>
              </a:ext>
            </a:extLst>
          </p:cNvPr>
          <p:cNvGrpSpPr/>
          <p:nvPr/>
        </p:nvGrpSpPr>
        <p:grpSpPr>
          <a:xfrm>
            <a:off x="5780315" y="5349554"/>
            <a:ext cx="4428903" cy="568779"/>
            <a:chOff x="5780315" y="5349554"/>
            <a:chExt cx="4428903" cy="568779"/>
          </a:xfrm>
        </p:grpSpPr>
        <p:sp>
          <p:nvSpPr>
            <p:cNvPr id="11" name="Right Brace 10">
              <a:extLst>
                <a:ext uri="{FF2B5EF4-FFF2-40B4-BE49-F238E27FC236}">
                  <a16:creationId xmlns:a16="http://schemas.microsoft.com/office/drawing/2014/main" id="{DFAEB7AE-C3C8-4B40-BCD9-D33481F9E016}"/>
                </a:ext>
              </a:extLst>
            </p:cNvPr>
            <p:cNvSpPr/>
            <p:nvPr/>
          </p:nvSpPr>
          <p:spPr>
            <a:xfrm>
              <a:off x="5780315" y="5349554"/>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spTree>
    <p:extLst>
      <p:ext uri="{BB962C8B-B14F-4D97-AF65-F5344CB8AC3E}">
        <p14:creationId xmlns:p14="http://schemas.microsoft.com/office/powerpoint/2010/main" val="87406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Tree>
    <p:extLst>
      <p:ext uri="{BB962C8B-B14F-4D97-AF65-F5344CB8AC3E}">
        <p14:creationId xmlns:p14="http://schemas.microsoft.com/office/powerpoint/2010/main" val="4231749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F982-BFF4-5F45-9DE6-7BECDACB5216}"/>
              </a:ext>
            </a:extLst>
          </p:cNvPr>
          <p:cNvSpPr>
            <a:spLocks noGrp="1"/>
          </p:cNvSpPr>
          <p:nvPr>
            <p:ph type="title"/>
          </p:nvPr>
        </p:nvSpPr>
        <p:spPr/>
        <p:txBody>
          <a:bodyPr/>
          <a:lstStyle/>
          <a:p>
            <a:r>
              <a:rPr lang="en-US" dirty="0"/>
              <a:t>Our Approach</a:t>
            </a:r>
            <a:br>
              <a:rPr lang="en-US" dirty="0"/>
            </a:br>
            <a:r>
              <a:rPr lang="en-US" sz="3500" i="1" dirty="0"/>
              <a:t>High level – Side Flow</a:t>
            </a:r>
            <a:endParaRPr lang="en-US" dirty="0"/>
          </a:p>
        </p:txBody>
      </p:sp>
      <p:sp>
        <p:nvSpPr>
          <p:cNvPr id="3" name="Content Placeholder 2">
            <a:extLst>
              <a:ext uri="{FF2B5EF4-FFF2-40B4-BE49-F238E27FC236}">
                <a16:creationId xmlns:a16="http://schemas.microsoft.com/office/drawing/2014/main" id="{E606B5B9-10D7-DA4A-BE3F-BDA6631B8F1F}"/>
              </a:ext>
            </a:extLst>
          </p:cNvPr>
          <p:cNvSpPr>
            <a:spLocks noGrp="1"/>
          </p:cNvSpPr>
          <p:nvPr>
            <p:ph idx="1"/>
          </p:nvPr>
        </p:nvSpPr>
        <p:spPr>
          <a:xfrm>
            <a:off x="838199" y="1825625"/>
            <a:ext cx="8322129" cy="4667250"/>
          </a:xfrm>
        </p:spPr>
        <p:txBody>
          <a:bodyPr>
            <a:normAutofit lnSpcReduction="10000"/>
          </a:bodyPr>
          <a:lstStyle/>
          <a:p>
            <a:pPr marL="0" indent="0">
              <a:buNone/>
            </a:pPr>
            <a:r>
              <a:rPr lang="en-US" dirty="0"/>
              <a:t>1.  Read Raw Data </a:t>
            </a:r>
            <a:endParaRPr lang="en-US" dirty="0">
              <a:effectLst/>
            </a:endParaRPr>
          </a:p>
          <a:p>
            <a:pPr marL="0" indent="0">
              <a:buNone/>
            </a:pPr>
            <a:r>
              <a:rPr lang="en-US" dirty="0"/>
              <a:t>2.  Filter data </a:t>
            </a:r>
            <a:endParaRPr lang="en-US" dirty="0">
              <a:effectLst/>
            </a:endParaRPr>
          </a:p>
          <a:p>
            <a:pPr marL="0" indent="0">
              <a:buNone/>
            </a:pPr>
            <a:r>
              <a:rPr lang="en-US" dirty="0"/>
              <a:t>3.  Sort data frame </a:t>
            </a:r>
            <a:endParaRPr lang="en-US" dirty="0">
              <a:effectLst/>
            </a:endParaRPr>
          </a:p>
          <a:p>
            <a:pPr marL="0" indent="0">
              <a:buNone/>
            </a:pPr>
            <a:r>
              <a:rPr lang="en-US" dirty="0"/>
              <a:t>4.  Identify transactions </a:t>
            </a:r>
            <a:endParaRPr lang="en-US" dirty="0">
              <a:effectLst/>
            </a:endParaRPr>
          </a:p>
          <a:p>
            <a:pPr marL="0" indent="0">
              <a:buNone/>
            </a:pPr>
            <a:r>
              <a:rPr lang="en-US" dirty="0"/>
              <a:t>5.  Scrape Textual Content from visited page</a:t>
            </a:r>
          </a:p>
          <a:p>
            <a:pPr marL="0" indent="0">
              <a:buNone/>
            </a:pPr>
            <a:r>
              <a:rPr lang="en-US" dirty="0"/>
              <a:t>6.  Clean Text</a:t>
            </a:r>
          </a:p>
          <a:p>
            <a:pPr marL="0" indent="0">
              <a:buNone/>
            </a:pPr>
            <a:r>
              <a:rPr lang="en-US" dirty="0"/>
              <a:t>7.  Extract Keywords from text</a:t>
            </a:r>
          </a:p>
          <a:p>
            <a:pPr marL="0" indent="0">
              <a:buNone/>
            </a:pPr>
            <a:r>
              <a:rPr lang="en-US" dirty="0"/>
              <a:t>8.  Standard Natural Language Processing (NLP) pipeline</a:t>
            </a:r>
          </a:p>
          <a:p>
            <a:pPr marL="0" indent="0">
              <a:buNone/>
            </a:pPr>
            <a:r>
              <a:rPr lang="en-US" dirty="0"/>
              <a:t>9.  Convolutional Neural Network</a:t>
            </a:r>
          </a:p>
          <a:p>
            <a:pPr marL="0" indent="0">
              <a:buNone/>
            </a:pPr>
            <a:r>
              <a:rPr lang="en-US" dirty="0"/>
              <a:t>10.  Cluster data </a:t>
            </a:r>
            <a:endParaRPr lang="en-US" dirty="0">
              <a:effectLst/>
            </a:endParaRPr>
          </a:p>
          <a:p>
            <a:endParaRPr lang="en-US" dirty="0"/>
          </a:p>
        </p:txBody>
      </p:sp>
      <p:grpSp>
        <p:nvGrpSpPr>
          <p:cNvPr id="5" name="Group 4">
            <a:extLst>
              <a:ext uri="{FF2B5EF4-FFF2-40B4-BE49-F238E27FC236}">
                <a16:creationId xmlns:a16="http://schemas.microsoft.com/office/drawing/2014/main" id="{8C1DD2AC-9384-CF43-A625-2530C7F597EE}"/>
              </a:ext>
            </a:extLst>
          </p:cNvPr>
          <p:cNvGrpSpPr/>
          <p:nvPr/>
        </p:nvGrpSpPr>
        <p:grpSpPr>
          <a:xfrm>
            <a:off x="4784271" y="1959429"/>
            <a:ext cx="3200400" cy="1665515"/>
            <a:chOff x="4784271" y="1959429"/>
            <a:chExt cx="3200400" cy="1665515"/>
          </a:xfrm>
        </p:grpSpPr>
        <p:sp>
          <p:nvSpPr>
            <p:cNvPr id="4" name="Right Brace 3">
              <a:extLst>
                <a:ext uri="{FF2B5EF4-FFF2-40B4-BE49-F238E27FC236}">
                  <a16:creationId xmlns:a16="http://schemas.microsoft.com/office/drawing/2014/main" id="{FEA46754-13F7-B348-B2B5-2D41A8ECFE0E}"/>
                </a:ext>
              </a:extLst>
            </p:cNvPr>
            <p:cNvSpPr/>
            <p:nvPr/>
          </p:nvSpPr>
          <p:spPr>
            <a:xfrm>
              <a:off x="4784271" y="1959429"/>
              <a:ext cx="506186" cy="1665515"/>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FA694F7-0B98-8F40-9DD3-45317B289AB9}"/>
                </a:ext>
              </a:extLst>
            </p:cNvPr>
            <p:cNvSpPr txBox="1"/>
            <p:nvPr/>
          </p:nvSpPr>
          <p:spPr>
            <a:xfrm>
              <a:off x="5502729" y="2661556"/>
              <a:ext cx="2481942" cy="369332"/>
            </a:xfrm>
            <a:prstGeom prst="rect">
              <a:avLst/>
            </a:prstGeom>
            <a:noFill/>
          </p:spPr>
          <p:txBody>
            <a:bodyPr wrap="square" rtlCol="0">
              <a:spAutoFit/>
            </a:bodyPr>
            <a:lstStyle/>
            <a:p>
              <a:r>
                <a:rPr lang="en-US" u="sng" dirty="0"/>
                <a:t>First-Level Processing</a:t>
              </a:r>
            </a:p>
          </p:txBody>
        </p:sp>
      </p:grpSp>
      <p:grpSp>
        <p:nvGrpSpPr>
          <p:cNvPr id="16" name="Group 15">
            <a:extLst>
              <a:ext uri="{FF2B5EF4-FFF2-40B4-BE49-F238E27FC236}">
                <a16:creationId xmlns:a16="http://schemas.microsoft.com/office/drawing/2014/main" id="{E71B6644-7E85-944B-BFDB-D8421A8CC3CF}"/>
              </a:ext>
            </a:extLst>
          </p:cNvPr>
          <p:cNvGrpSpPr/>
          <p:nvPr/>
        </p:nvGrpSpPr>
        <p:grpSpPr>
          <a:xfrm>
            <a:off x="8980715" y="5073855"/>
            <a:ext cx="3004458" cy="412545"/>
            <a:chOff x="9037863" y="4726439"/>
            <a:chExt cx="2947618" cy="759961"/>
          </a:xfrm>
        </p:grpSpPr>
        <p:sp>
          <p:nvSpPr>
            <p:cNvPr id="7" name="Right Brace 6">
              <a:extLst>
                <a:ext uri="{FF2B5EF4-FFF2-40B4-BE49-F238E27FC236}">
                  <a16:creationId xmlns:a16="http://schemas.microsoft.com/office/drawing/2014/main" id="{514D1E41-A889-0C42-B960-59B792F388DC}"/>
                </a:ext>
              </a:extLst>
            </p:cNvPr>
            <p:cNvSpPr/>
            <p:nvPr/>
          </p:nvSpPr>
          <p:spPr>
            <a:xfrm>
              <a:off x="9037863" y="4806043"/>
              <a:ext cx="244929" cy="680357"/>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0555B528-C862-404B-AB5A-233BBC514151}"/>
                </a:ext>
              </a:extLst>
            </p:cNvPr>
            <p:cNvSpPr txBox="1"/>
            <p:nvPr/>
          </p:nvSpPr>
          <p:spPr>
            <a:xfrm>
              <a:off x="9430059" y="4726439"/>
              <a:ext cx="2555422" cy="369332"/>
            </a:xfrm>
            <a:prstGeom prst="rect">
              <a:avLst/>
            </a:prstGeom>
            <a:noFill/>
          </p:spPr>
          <p:txBody>
            <a:bodyPr wrap="square" rtlCol="0">
              <a:spAutoFit/>
            </a:bodyPr>
            <a:lstStyle/>
            <a:p>
              <a:r>
                <a:rPr lang="en-US" u="sng" dirty="0"/>
                <a:t>Second-Level Processing</a:t>
              </a:r>
            </a:p>
          </p:txBody>
        </p:sp>
      </p:grpSp>
      <p:grpSp>
        <p:nvGrpSpPr>
          <p:cNvPr id="18" name="Group 17">
            <a:extLst>
              <a:ext uri="{FF2B5EF4-FFF2-40B4-BE49-F238E27FC236}">
                <a16:creationId xmlns:a16="http://schemas.microsoft.com/office/drawing/2014/main" id="{1FAA21BC-6F9E-5A43-8F21-B94307C803E5}"/>
              </a:ext>
            </a:extLst>
          </p:cNvPr>
          <p:cNvGrpSpPr/>
          <p:nvPr/>
        </p:nvGrpSpPr>
        <p:grpSpPr>
          <a:xfrm>
            <a:off x="3031672" y="5970092"/>
            <a:ext cx="5067299" cy="568779"/>
            <a:chOff x="3031672" y="5886078"/>
            <a:chExt cx="5067299" cy="568779"/>
          </a:xfrm>
        </p:grpSpPr>
        <p:sp>
          <p:nvSpPr>
            <p:cNvPr id="9" name="Right Brace 8">
              <a:extLst>
                <a:ext uri="{FF2B5EF4-FFF2-40B4-BE49-F238E27FC236}">
                  <a16:creationId xmlns:a16="http://schemas.microsoft.com/office/drawing/2014/main" id="{37CA4044-945F-1A43-A077-ECC639877F02}"/>
                </a:ext>
              </a:extLst>
            </p:cNvPr>
            <p:cNvSpPr/>
            <p:nvPr/>
          </p:nvSpPr>
          <p:spPr>
            <a:xfrm>
              <a:off x="3031672" y="5886078"/>
              <a:ext cx="370114" cy="568779"/>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D96DF5A-ED14-9E46-954C-662759C887BF}"/>
                </a:ext>
              </a:extLst>
            </p:cNvPr>
            <p:cNvSpPr txBox="1"/>
            <p:nvPr/>
          </p:nvSpPr>
          <p:spPr>
            <a:xfrm>
              <a:off x="3544882" y="5985801"/>
              <a:ext cx="4554089" cy="369332"/>
            </a:xfrm>
            <a:prstGeom prst="rect">
              <a:avLst/>
            </a:prstGeom>
            <a:noFill/>
          </p:spPr>
          <p:txBody>
            <a:bodyPr wrap="square" rtlCol="0">
              <a:spAutoFit/>
            </a:bodyPr>
            <a:lstStyle/>
            <a:p>
              <a:r>
                <a:rPr lang="en-US" u="sng" dirty="0"/>
                <a:t>Output cluster labels and keywords per cluster</a:t>
              </a:r>
            </a:p>
          </p:txBody>
        </p:sp>
      </p:grpSp>
      <p:grpSp>
        <p:nvGrpSpPr>
          <p:cNvPr id="17" name="Group 16">
            <a:extLst>
              <a:ext uri="{FF2B5EF4-FFF2-40B4-BE49-F238E27FC236}">
                <a16:creationId xmlns:a16="http://schemas.microsoft.com/office/drawing/2014/main" id="{DD1C4593-2B10-8047-A08F-187AE5E5B2C9}"/>
              </a:ext>
            </a:extLst>
          </p:cNvPr>
          <p:cNvGrpSpPr/>
          <p:nvPr/>
        </p:nvGrpSpPr>
        <p:grpSpPr>
          <a:xfrm>
            <a:off x="5760870" y="5519552"/>
            <a:ext cx="4447602" cy="450540"/>
            <a:chOff x="5761616" y="5370130"/>
            <a:chExt cx="4447602" cy="450540"/>
          </a:xfrm>
        </p:grpSpPr>
        <p:sp>
          <p:nvSpPr>
            <p:cNvPr id="11" name="Right Brace 10">
              <a:extLst>
                <a:ext uri="{FF2B5EF4-FFF2-40B4-BE49-F238E27FC236}">
                  <a16:creationId xmlns:a16="http://schemas.microsoft.com/office/drawing/2014/main" id="{DFAEB7AE-C3C8-4B40-BCD9-D33481F9E016}"/>
                </a:ext>
              </a:extLst>
            </p:cNvPr>
            <p:cNvSpPr/>
            <p:nvPr/>
          </p:nvSpPr>
          <p:spPr>
            <a:xfrm>
              <a:off x="5761616" y="5370130"/>
              <a:ext cx="325781" cy="450540"/>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98C0210D-79F8-854F-8B84-0541079CB1F4}"/>
                </a:ext>
              </a:extLst>
            </p:cNvPr>
            <p:cNvSpPr txBox="1"/>
            <p:nvPr/>
          </p:nvSpPr>
          <p:spPr>
            <a:xfrm>
              <a:off x="6293525" y="5449277"/>
              <a:ext cx="3915693" cy="369332"/>
            </a:xfrm>
            <a:prstGeom prst="rect">
              <a:avLst/>
            </a:prstGeom>
            <a:noFill/>
          </p:spPr>
          <p:txBody>
            <a:bodyPr wrap="square" rtlCol="0">
              <a:spAutoFit/>
            </a:bodyPr>
            <a:lstStyle/>
            <a:p>
              <a:r>
                <a:rPr lang="en-US" u="sng" dirty="0"/>
                <a:t>Produce Deep Feature Representation</a:t>
              </a:r>
            </a:p>
          </p:txBody>
        </p:sp>
      </p:grpSp>
      <p:grpSp>
        <p:nvGrpSpPr>
          <p:cNvPr id="15" name="Group 14">
            <a:extLst>
              <a:ext uri="{FF2B5EF4-FFF2-40B4-BE49-F238E27FC236}">
                <a16:creationId xmlns:a16="http://schemas.microsoft.com/office/drawing/2014/main" id="{F0F63642-32A8-BA43-AFD0-3D130395F389}"/>
              </a:ext>
            </a:extLst>
          </p:cNvPr>
          <p:cNvGrpSpPr/>
          <p:nvPr/>
        </p:nvGrpSpPr>
        <p:grpSpPr>
          <a:xfrm>
            <a:off x="7347857" y="3827113"/>
            <a:ext cx="3491852" cy="1134442"/>
            <a:chOff x="7347857" y="3827113"/>
            <a:chExt cx="3491852" cy="1134442"/>
          </a:xfrm>
        </p:grpSpPr>
        <p:sp>
          <p:nvSpPr>
            <p:cNvPr id="13" name="Right Brace 12">
              <a:extLst>
                <a:ext uri="{FF2B5EF4-FFF2-40B4-BE49-F238E27FC236}">
                  <a16:creationId xmlns:a16="http://schemas.microsoft.com/office/drawing/2014/main" id="{11661B4D-BA50-894C-8B9C-F3BA80B3D52B}"/>
                </a:ext>
              </a:extLst>
            </p:cNvPr>
            <p:cNvSpPr/>
            <p:nvPr/>
          </p:nvSpPr>
          <p:spPr>
            <a:xfrm>
              <a:off x="7347857" y="3827113"/>
              <a:ext cx="571500" cy="1134442"/>
            </a:xfrm>
            <a:prstGeom prst="rightBrace">
              <a:avLst>
                <a:gd name="adj1" fmla="val 8333"/>
                <a:gd name="adj2" fmla="val 54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0C540C21-1BB2-364F-BB73-19432BD18EAD}"/>
                </a:ext>
              </a:extLst>
            </p:cNvPr>
            <p:cNvSpPr txBox="1"/>
            <p:nvPr/>
          </p:nvSpPr>
          <p:spPr>
            <a:xfrm>
              <a:off x="8037518" y="4218311"/>
              <a:ext cx="2802191" cy="369332"/>
            </a:xfrm>
            <a:prstGeom prst="rect">
              <a:avLst/>
            </a:prstGeom>
            <a:noFill/>
          </p:spPr>
          <p:txBody>
            <a:bodyPr wrap="square" rtlCol="0">
              <a:spAutoFit/>
            </a:bodyPr>
            <a:lstStyle/>
            <a:p>
              <a:r>
                <a:rPr lang="en-US" u="sng" dirty="0"/>
                <a:t>Enrich available data</a:t>
              </a:r>
            </a:p>
          </p:txBody>
        </p:sp>
      </p:grpSp>
    </p:spTree>
    <p:extLst>
      <p:ext uri="{BB962C8B-B14F-4D97-AF65-F5344CB8AC3E}">
        <p14:creationId xmlns:p14="http://schemas.microsoft.com/office/powerpoint/2010/main" val="300265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Web Scrapping</a:t>
            </a:r>
            <a:br>
              <a:rPr lang="en-US" dirty="0"/>
            </a:br>
            <a:r>
              <a:rPr lang="en-US" sz="3500" i="1" dirty="0"/>
              <a:t>Main Takeaways</a:t>
            </a:r>
            <a:endParaRPr lang="en-US" sz="3500" dirty="0"/>
          </a:p>
        </p:txBody>
      </p:sp>
      <p:pic>
        <p:nvPicPr>
          <p:cNvPr id="4" name="Picture 3">
            <a:extLst>
              <a:ext uri="{FF2B5EF4-FFF2-40B4-BE49-F238E27FC236}">
                <a16:creationId xmlns:a16="http://schemas.microsoft.com/office/drawing/2014/main" id="{F44F66CB-10B9-D84B-80C9-FD12090BB2AA}"/>
              </a:ext>
            </a:extLst>
          </p:cNvPr>
          <p:cNvPicPr>
            <a:picLocks noChangeAspect="1"/>
          </p:cNvPicPr>
          <p:nvPr/>
        </p:nvPicPr>
        <p:blipFill>
          <a:blip r:embed="rId3"/>
          <a:stretch>
            <a:fillRect/>
          </a:stretch>
        </p:blipFill>
        <p:spPr>
          <a:xfrm>
            <a:off x="0" y="1549374"/>
            <a:ext cx="12192000" cy="4118477"/>
          </a:xfrm>
          <a:prstGeom prst="rect">
            <a:avLst/>
          </a:prstGeom>
        </p:spPr>
      </p:pic>
      <p:pic>
        <p:nvPicPr>
          <p:cNvPr id="5" name="Picture 4">
            <a:extLst>
              <a:ext uri="{FF2B5EF4-FFF2-40B4-BE49-F238E27FC236}">
                <a16:creationId xmlns:a16="http://schemas.microsoft.com/office/drawing/2014/main" id="{1DF8CE07-70DF-454A-B6F0-2DBB584AF065}"/>
              </a:ext>
            </a:extLst>
          </p:cNvPr>
          <p:cNvPicPr>
            <a:picLocks noChangeAspect="1"/>
          </p:cNvPicPr>
          <p:nvPr/>
        </p:nvPicPr>
        <p:blipFill>
          <a:blip r:embed="rId4"/>
          <a:stretch>
            <a:fillRect/>
          </a:stretch>
        </p:blipFill>
        <p:spPr>
          <a:xfrm>
            <a:off x="0" y="5966441"/>
            <a:ext cx="12192000" cy="591746"/>
          </a:xfrm>
          <a:prstGeom prst="rect">
            <a:avLst/>
          </a:prstGeom>
        </p:spPr>
      </p:pic>
    </p:spTree>
    <p:extLst>
      <p:ext uri="{BB962C8B-B14F-4D97-AF65-F5344CB8AC3E}">
        <p14:creationId xmlns:p14="http://schemas.microsoft.com/office/powerpoint/2010/main" val="2743145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cxnSp>
        <p:nvCxnSpPr>
          <p:cNvPr id="12" name="Straight Arrow Connector 11">
            <a:extLst>
              <a:ext uri="{FF2B5EF4-FFF2-40B4-BE49-F238E27FC236}">
                <a16:creationId xmlns:a16="http://schemas.microsoft.com/office/drawing/2014/main" id="{876643F2-660A-2346-96E1-FF3BEA0AE762}"/>
              </a:ext>
            </a:extLst>
          </p:cNvPr>
          <p:cNvCxnSpPr>
            <a:cxnSpLocks/>
            <a:stCxn id="7" idx="2"/>
          </p:cNvCxnSpPr>
          <p:nvPr/>
        </p:nvCxnSpPr>
        <p:spPr>
          <a:xfrm>
            <a:off x="7894177" y="4731429"/>
            <a:ext cx="0" cy="9509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grpSp>
        <p:nvGrpSpPr>
          <p:cNvPr id="18" name="Group 17">
            <a:extLst>
              <a:ext uri="{FF2B5EF4-FFF2-40B4-BE49-F238E27FC236}">
                <a16:creationId xmlns:a16="http://schemas.microsoft.com/office/drawing/2014/main" id="{BF130799-4C8A-134F-8B6B-FE245B244B74}"/>
              </a:ext>
            </a:extLst>
          </p:cNvPr>
          <p:cNvGrpSpPr/>
          <p:nvPr/>
        </p:nvGrpSpPr>
        <p:grpSpPr>
          <a:xfrm>
            <a:off x="4719177" y="5721839"/>
            <a:ext cx="6350000" cy="873909"/>
            <a:chOff x="4719177" y="5721839"/>
            <a:chExt cx="6350000" cy="873909"/>
          </a:xfrm>
        </p:grpSpPr>
        <p:pic>
          <p:nvPicPr>
            <p:cNvPr id="8" name="Picture 7">
              <a:extLst>
                <a:ext uri="{FF2B5EF4-FFF2-40B4-BE49-F238E27FC236}">
                  <a16:creationId xmlns:a16="http://schemas.microsoft.com/office/drawing/2014/main" id="{A10E18BD-4775-C249-B1F2-20D02EA678EB}"/>
                </a:ext>
              </a:extLst>
            </p:cNvPr>
            <p:cNvPicPr>
              <a:picLocks noChangeAspect="1"/>
            </p:cNvPicPr>
            <p:nvPr/>
          </p:nvPicPr>
          <p:blipFill>
            <a:blip r:embed="rId5"/>
            <a:stretch>
              <a:fillRect/>
            </a:stretch>
          </p:blipFill>
          <p:spPr>
            <a:xfrm>
              <a:off x="4719177" y="5721839"/>
              <a:ext cx="6350000" cy="393700"/>
            </a:xfrm>
            <a:prstGeom prst="rect">
              <a:avLst/>
            </a:prstGeom>
          </p:spPr>
        </p:pic>
        <p:sp>
          <p:nvSpPr>
            <p:cNvPr id="15" name="TextBox 14">
              <a:extLst>
                <a:ext uri="{FF2B5EF4-FFF2-40B4-BE49-F238E27FC236}">
                  <a16:creationId xmlns:a16="http://schemas.microsoft.com/office/drawing/2014/main" id="{7523A1DE-1A17-5248-A9B1-A937275480C2}"/>
                </a:ext>
              </a:extLst>
            </p:cNvPr>
            <p:cNvSpPr txBox="1"/>
            <p:nvPr/>
          </p:nvSpPr>
          <p:spPr>
            <a:xfrm>
              <a:off x="7029670" y="6226430"/>
              <a:ext cx="1968500" cy="369318"/>
            </a:xfrm>
            <a:prstGeom prst="rect">
              <a:avLst/>
            </a:prstGeom>
            <a:noFill/>
          </p:spPr>
          <p:txBody>
            <a:bodyPr wrap="square" rtlCol="0">
              <a:spAutoFit/>
            </a:bodyPr>
            <a:lstStyle/>
            <a:p>
              <a:r>
                <a:rPr lang="en-US" dirty="0"/>
                <a:t>Padded Sequence</a:t>
              </a:r>
            </a:p>
          </p:txBody>
        </p:sp>
      </p:grpSp>
    </p:spTree>
    <p:extLst>
      <p:ext uri="{BB962C8B-B14F-4D97-AF65-F5344CB8AC3E}">
        <p14:creationId xmlns:p14="http://schemas.microsoft.com/office/powerpoint/2010/main" val="3887609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Second – Level Processing</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825625"/>
            <a:ext cx="10515600" cy="1995261"/>
          </a:xfrm>
        </p:spPr>
        <p:txBody>
          <a:bodyPr>
            <a:normAutofit/>
          </a:bodyPr>
          <a:lstStyle/>
          <a:p>
            <a:r>
              <a:rPr lang="en-US" sz="2000" dirty="0"/>
              <a:t>Tokenizer on either output of First level pre-processing or scrapped content</a:t>
            </a:r>
          </a:p>
          <a:p>
            <a:pPr lvl="1"/>
            <a:r>
              <a:rPr lang="en-US" sz="1600" dirty="0"/>
              <a:t>Text corpus is vectorized –  each word is replaced by a number, based on its frequencies</a:t>
            </a:r>
          </a:p>
          <a:p>
            <a:r>
              <a:rPr lang="en-US" sz="2000" dirty="0"/>
              <a:t>Utilize Word Embeddings, made publicly available by Tomas </a:t>
            </a:r>
            <a:r>
              <a:rPr lang="en-US" sz="2000" dirty="0" err="1"/>
              <a:t>Mikolov</a:t>
            </a:r>
            <a:endParaRPr lang="en-US" sz="2000" dirty="0"/>
          </a:p>
          <a:p>
            <a:r>
              <a:rPr lang="en-US" sz="2000" dirty="0"/>
              <a:t>Transform the sequence into matrix, with a weighting factor</a:t>
            </a:r>
          </a:p>
          <a:p>
            <a:r>
              <a:rPr lang="en-US" sz="2000" dirty="0"/>
              <a:t>Average embedding is generated based on the word embedding and the matrix – training labels</a:t>
            </a:r>
          </a:p>
        </p:txBody>
      </p:sp>
      <p:cxnSp>
        <p:nvCxnSpPr>
          <p:cNvPr id="10" name="Straight Arrow Connector 9">
            <a:extLst>
              <a:ext uri="{FF2B5EF4-FFF2-40B4-BE49-F238E27FC236}">
                <a16:creationId xmlns:a16="http://schemas.microsoft.com/office/drawing/2014/main" id="{DB64BC3D-0659-8542-819C-3D27E57482D6}"/>
              </a:ext>
            </a:extLst>
          </p:cNvPr>
          <p:cNvCxnSpPr>
            <a:cxnSpLocks/>
            <a:endCxn id="7" idx="1"/>
          </p:cNvCxnSpPr>
          <p:nvPr/>
        </p:nvCxnSpPr>
        <p:spPr>
          <a:xfrm>
            <a:off x="5521093" y="4579029"/>
            <a:ext cx="138883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7" name="Group 16">
            <a:extLst>
              <a:ext uri="{FF2B5EF4-FFF2-40B4-BE49-F238E27FC236}">
                <a16:creationId xmlns:a16="http://schemas.microsoft.com/office/drawing/2014/main" id="{E546943A-BB2A-3346-92C0-D387E119D805}"/>
              </a:ext>
            </a:extLst>
          </p:cNvPr>
          <p:cNvGrpSpPr/>
          <p:nvPr/>
        </p:nvGrpSpPr>
        <p:grpSpPr>
          <a:xfrm>
            <a:off x="6909927" y="4153921"/>
            <a:ext cx="2016828" cy="577508"/>
            <a:chOff x="6909927" y="4153921"/>
            <a:chExt cx="2016828" cy="577508"/>
          </a:xfrm>
        </p:grpSpPr>
        <p:pic>
          <p:nvPicPr>
            <p:cNvPr id="7" name="Picture 6">
              <a:extLst>
                <a:ext uri="{FF2B5EF4-FFF2-40B4-BE49-F238E27FC236}">
                  <a16:creationId xmlns:a16="http://schemas.microsoft.com/office/drawing/2014/main" id="{BFE522FF-8A72-6749-9907-67F8DBD2C6B9}"/>
                </a:ext>
              </a:extLst>
            </p:cNvPr>
            <p:cNvPicPr>
              <a:picLocks noChangeAspect="1"/>
            </p:cNvPicPr>
            <p:nvPr/>
          </p:nvPicPr>
          <p:blipFill>
            <a:blip r:embed="rId3"/>
            <a:stretch>
              <a:fillRect/>
            </a:stretch>
          </p:blipFill>
          <p:spPr>
            <a:xfrm>
              <a:off x="6909927" y="4426629"/>
              <a:ext cx="1968500" cy="304800"/>
            </a:xfrm>
            <a:prstGeom prst="rect">
              <a:avLst/>
            </a:prstGeom>
          </p:spPr>
        </p:pic>
        <p:sp>
          <p:nvSpPr>
            <p:cNvPr id="11" name="TextBox 10">
              <a:extLst>
                <a:ext uri="{FF2B5EF4-FFF2-40B4-BE49-F238E27FC236}">
                  <a16:creationId xmlns:a16="http://schemas.microsoft.com/office/drawing/2014/main" id="{E2353246-DD7E-9949-8007-EB58A6DB40BD}"/>
                </a:ext>
              </a:extLst>
            </p:cNvPr>
            <p:cNvSpPr txBox="1"/>
            <p:nvPr/>
          </p:nvSpPr>
          <p:spPr>
            <a:xfrm>
              <a:off x="6958255" y="4153921"/>
              <a:ext cx="1968500" cy="369318"/>
            </a:xfrm>
            <a:prstGeom prst="rect">
              <a:avLst/>
            </a:prstGeom>
            <a:noFill/>
          </p:spPr>
          <p:txBody>
            <a:bodyPr wrap="square" rtlCol="0">
              <a:spAutoFit/>
            </a:bodyPr>
            <a:lstStyle/>
            <a:p>
              <a:r>
                <a:rPr lang="en-US" dirty="0"/>
                <a:t>Input to Sequence</a:t>
              </a:r>
            </a:p>
          </p:txBody>
        </p:sp>
      </p:gr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grpSp>
        <p:nvGrpSpPr>
          <p:cNvPr id="16" name="Group 15">
            <a:extLst>
              <a:ext uri="{FF2B5EF4-FFF2-40B4-BE49-F238E27FC236}">
                <a16:creationId xmlns:a16="http://schemas.microsoft.com/office/drawing/2014/main" id="{759F7DBE-A97E-BE4D-BC44-65F30D6661E1}"/>
              </a:ext>
            </a:extLst>
          </p:cNvPr>
          <p:cNvGrpSpPr/>
          <p:nvPr/>
        </p:nvGrpSpPr>
        <p:grpSpPr>
          <a:xfrm>
            <a:off x="838200" y="4157037"/>
            <a:ext cx="4883373" cy="635069"/>
            <a:chOff x="838200" y="4157037"/>
            <a:chExt cx="4883373" cy="635069"/>
          </a:xfrm>
        </p:grpSpPr>
        <p:sp>
          <p:nvSpPr>
            <p:cNvPr id="9" name="TextBox 8">
              <a:extLst>
                <a:ext uri="{FF2B5EF4-FFF2-40B4-BE49-F238E27FC236}">
                  <a16:creationId xmlns:a16="http://schemas.microsoft.com/office/drawing/2014/main" id="{31698256-250B-8748-A482-9B97E7936749}"/>
                </a:ext>
              </a:extLst>
            </p:cNvPr>
            <p:cNvSpPr txBox="1"/>
            <p:nvPr/>
          </p:nvSpPr>
          <p:spPr>
            <a:xfrm>
              <a:off x="1876535" y="4157037"/>
              <a:ext cx="2372962" cy="369332"/>
            </a:xfrm>
            <a:prstGeom prst="rect">
              <a:avLst/>
            </a:prstGeom>
            <a:noFill/>
          </p:spPr>
          <p:txBody>
            <a:bodyPr wrap="square" rtlCol="0">
              <a:spAutoFit/>
            </a:bodyPr>
            <a:lstStyle/>
            <a:p>
              <a:r>
                <a:rPr lang="en-US" dirty="0"/>
                <a:t>Input data - Keywords</a:t>
              </a:r>
            </a:p>
          </p:txBody>
        </p:sp>
        <p:pic>
          <p:nvPicPr>
            <p:cNvPr id="14" name="Picture 13">
              <a:extLst>
                <a:ext uri="{FF2B5EF4-FFF2-40B4-BE49-F238E27FC236}">
                  <a16:creationId xmlns:a16="http://schemas.microsoft.com/office/drawing/2014/main" id="{0B570A7F-D0B7-EC47-A91C-C39770C5E6E5}"/>
                </a:ext>
              </a:extLst>
            </p:cNvPr>
            <p:cNvPicPr>
              <a:picLocks noChangeAspect="1"/>
            </p:cNvPicPr>
            <p:nvPr/>
          </p:nvPicPr>
          <p:blipFill>
            <a:blip r:embed="rId4"/>
            <a:stretch>
              <a:fillRect/>
            </a:stretch>
          </p:blipFill>
          <p:spPr>
            <a:xfrm>
              <a:off x="838200" y="4460092"/>
              <a:ext cx="4883373" cy="332014"/>
            </a:xfrm>
            <a:prstGeom prst="rect">
              <a:avLst/>
            </a:prstGeom>
          </p:spPr>
        </p:pic>
      </p:grpSp>
    </p:spTree>
    <p:extLst>
      <p:ext uri="{BB962C8B-B14F-4D97-AF65-F5344CB8AC3E}">
        <p14:creationId xmlns:p14="http://schemas.microsoft.com/office/powerpoint/2010/main" val="187174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10515600" cy="2991304"/>
          </a:xfrm>
        </p:spPr>
        <p:txBody>
          <a:bodyPr>
            <a:normAutofit/>
          </a:bodyPr>
          <a:lstStyle/>
          <a:p>
            <a:r>
              <a:rPr lang="en-US" sz="2000" dirty="0"/>
              <a:t>According to RQ2, we aimed at comparing our implementation with the reported one by Jiaming Xu et al. [2]</a:t>
            </a:r>
          </a:p>
          <a:p>
            <a:pPr lvl="1"/>
            <a:r>
              <a:rPr lang="en-US" sz="1600" dirty="0"/>
              <a:t>Based on this – we went for Convolutional Neural Networks</a:t>
            </a:r>
          </a:p>
          <a:p>
            <a:r>
              <a:rPr lang="en-US" sz="2000" dirty="0"/>
              <a:t>The model design is based on extensive literature review, where several things were considered:</a:t>
            </a:r>
          </a:p>
          <a:p>
            <a:pPr lvl="1"/>
            <a:r>
              <a:rPr lang="en-US" sz="1600" dirty="0"/>
              <a:t>Size of Filters</a:t>
            </a:r>
          </a:p>
          <a:p>
            <a:pPr lvl="1"/>
            <a:r>
              <a:rPr lang="en-US" sz="1600" dirty="0"/>
              <a:t>Overfitting</a:t>
            </a:r>
          </a:p>
          <a:p>
            <a:r>
              <a:rPr lang="en-US" sz="2000" dirty="0"/>
              <a:t>All hyperparameters – filter size, epochs, batch sizes etc. Were tuned for the local machine on which all testing and development was conducted.</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spTree>
    <p:extLst>
      <p:ext uri="{BB962C8B-B14F-4D97-AF65-F5344CB8AC3E}">
        <p14:creationId xmlns:p14="http://schemas.microsoft.com/office/powerpoint/2010/main" val="32162410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53DC-A346-C041-A9D1-7B77D1725E45}"/>
              </a:ext>
            </a:extLst>
          </p:cNvPr>
          <p:cNvSpPr>
            <a:spLocks noGrp="1"/>
          </p:cNvSpPr>
          <p:nvPr>
            <p:ph type="title"/>
          </p:nvPr>
        </p:nvSpPr>
        <p:spPr/>
        <p:txBody>
          <a:bodyPr/>
          <a:lstStyle/>
          <a:p>
            <a:r>
              <a:rPr lang="en-US" dirty="0"/>
              <a:t>Convolutional Neural Network</a:t>
            </a:r>
            <a:br>
              <a:rPr lang="en-US" dirty="0"/>
            </a:br>
            <a:r>
              <a:rPr lang="en-US" sz="3500" i="1" dirty="0"/>
              <a:t>Main Takeaways</a:t>
            </a:r>
            <a:endParaRPr lang="en-US" sz="3500" dirty="0"/>
          </a:p>
        </p:txBody>
      </p:sp>
      <p:sp>
        <p:nvSpPr>
          <p:cNvPr id="6" name="Content Placeholder 2">
            <a:extLst>
              <a:ext uri="{FF2B5EF4-FFF2-40B4-BE49-F238E27FC236}">
                <a16:creationId xmlns:a16="http://schemas.microsoft.com/office/drawing/2014/main" id="{9F3E78AB-3CAC-7545-9B15-EDC3095FF8AA}"/>
              </a:ext>
            </a:extLst>
          </p:cNvPr>
          <p:cNvSpPr>
            <a:spLocks noGrp="1"/>
          </p:cNvSpPr>
          <p:nvPr>
            <p:ph idx="1"/>
          </p:nvPr>
        </p:nvSpPr>
        <p:spPr>
          <a:xfrm>
            <a:off x="838200" y="1995714"/>
            <a:ext cx="5730642" cy="4617357"/>
          </a:xfrm>
        </p:spPr>
        <p:txBody>
          <a:bodyPr>
            <a:normAutofit/>
          </a:bodyPr>
          <a:lstStyle/>
          <a:p>
            <a:r>
              <a:rPr lang="en-US" sz="2500" dirty="0"/>
              <a:t>According to RQ2, we aimed at comparing our implementation with the reported one by Jiaming Xu et al. [2]</a:t>
            </a:r>
          </a:p>
          <a:p>
            <a:pPr lvl="1"/>
            <a:r>
              <a:rPr lang="en-US" sz="2000" dirty="0"/>
              <a:t>Based on this – we went for Convolutional Neural Networks</a:t>
            </a:r>
          </a:p>
          <a:p>
            <a:r>
              <a:rPr lang="en-US" sz="2500" dirty="0"/>
              <a:t>The model design is based on extensive literature review, where several things were considered:</a:t>
            </a:r>
          </a:p>
          <a:p>
            <a:pPr lvl="1"/>
            <a:r>
              <a:rPr lang="en-US" sz="2000" dirty="0"/>
              <a:t>Size of Filters</a:t>
            </a:r>
          </a:p>
          <a:p>
            <a:pPr lvl="1"/>
            <a:r>
              <a:rPr lang="en-US" sz="2000" dirty="0"/>
              <a:t>Overfitting</a:t>
            </a:r>
          </a:p>
        </p:txBody>
      </p:sp>
      <p:sp>
        <p:nvSpPr>
          <p:cNvPr id="13" name="TextBox 12">
            <a:extLst>
              <a:ext uri="{FF2B5EF4-FFF2-40B4-BE49-F238E27FC236}">
                <a16:creationId xmlns:a16="http://schemas.microsoft.com/office/drawing/2014/main" id="{D925797D-45D6-1B42-9F25-CF6B439C4A9D}"/>
              </a:ext>
            </a:extLst>
          </p:cNvPr>
          <p:cNvSpPr txBox="1"/>
          <p:nvPr/>
        </p:nvSpPr>
        <p:spPr>
          <a:xfrm>
            <a:off x="7029670" y="6850666"/>
            <a:ext cx="1968500" cy="369318"/>
          </a:xfrm>
          <a:prstGeom prst="rect">
            <a:avLst/>
          </a:prstGeom>
          <a:noFill/>
        </p:spPr>
        <p:txBody>
          <a:bodyPr wrap="square" rtlCol="0">
            <a:spAutoFit/>
          </a:bodyPr>
          <a:lstStyle/>
          <a:p>
            <a:r>
              <a:rPr lang="en-US" dirty="0"/>
              <a:t>Padded Sequence</a:t>
            </a:r>
          </a:p>
        </p:txBody>
      </p:sp>
      <p:pic>
        <p:nvPicPr>
          <p:cNvPr id="3" name="Picture 2">
            <a:extLst>
              <a:ext uri="{FF2B5EF4-FFF2-40B4-BE49-F238E27FC236}">
                <a16:creationId xmlns:a16="http://schemas.microsoft.com/office/drawing/2014/main" id="{F17D89D6-8550-D645-AC5D-72A66C9F5995}"/>
              </a:ext>
            </a:extLst>
          </p:cNvPr>
          <p:cNvPicPr>
            <a:picLocks noChangeAspect="1"/>
          </p:cNvPicPr>
          <p:nvPr/>
        </p:nvPicPr>
        <p:blipFill>
          <a:blip r:embed="rId2"/>
          <a:stretch>
            <a:fillRect/>
          </a:stretch>
        </p:blipFill>
        <p:spPr>
          <a:xfrm>
            <a:off x="6568842" y="1027906"/>
            <a:ext cx="5283200" cy="5372100"/>
          </a:xfrm>
          <a:prstGeom prst="rect">
            <a:avLst/>
          </a:prstGeom>
        </p:spPr>
      </p:pic>
    </p:spTree>
    <p:extLst>
      <p:ext uri="{BB962C8B-B14F-4D97-AF65-F5344CB8AC3E}">
        <p14:creationId xmlns:p14="http://schemas.microsoft.com/office/powerpoint/2010/main" val="952709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FAFC6B-43EF-0F4F-B491-ED9338D2851C}"/>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Convolutional Neural Network</a:t>
            </a:r>
            <a:br>
              <a:rPr lang="en-US" sz="2400" kern="1200" dirty="0">
                <a:solidFill>
                  <a:srgbClr val="FFFFFF"/>
                </a:solidFill>
                <a:latin typeface="+mj-lt"/>
                <a:ea typeface="+mj-ea"/>
                <a:cs typeface="+mj-cs"/>
              </a:rPr>
            </a:br>
            <a:r>
              <a:rPr lang="en-US" sz="2400" kern="1200" dirty="0">
                <a:solidFill>
                  <a:srgbClr val="FFFFFF"/>
                </a:solidFill>
                <a:latin typeface="+mj-lt"/>
                <a:ea typeface="+mj-ea"/>
                <a:cs typeface="+mj-cs"/>
              </a:rPr>
              <a:t>Design</a:t>
            </a:r>
          </a:p>
        </p:txBody>
      </p:sp>
      <p:pic>
        <p:nvPicPr>
          <p:cNvPr id="5" name="Content Placeholder 4">
            <a:extLst>
              <a:ext uri="{FF2B5EF4-FFF2-40B4-BE49-F238E27FC236}">
                <a16:creationId xmlns:a16="http://schemas.microsoft.com/office/drawing/2014/main" id="{1C54D838-F2C6-E646-BC40-F3EEF96BD2F5}"/>
              </a:ext>
            </a:extLst>
          </p:cNvPr>
          <p:cNvPicPr>
            <a:picLocks noGrp="1" noChangeAspect="1"/>
          </p:cNvPicPr>
          <p:nvPr>
            <p:ph idx="1"/>
          </p:nvPr>
        </p:nvPicPr>
        <p:blipFill>
          <a:blip r:embed="rId3"/>
          <a:stretch>
            <a:fillRect/>
          </a:stretch>
        </p:blipFill>
        <p:spPr>
          <a:xfrm>
            <a:off x="3622702" y="844292"/>
            <a:ext cx="8212320" cy="5604906"/>
          </a:xfrm>
          <a:prstGeom prst="rect">
            <a:avLst/>
          </a:prstGeom>
        </p:spPr>
      </p:pic>
    </p:spTree>
    <p:extLst>
      <p:ext uri="{BB962C8B-B14F-4D97-AF65-F5344CB8AC3E}">
        <p14:creationId xmlns:p14="http://schemas.microsoft.com/office/powerpoint/2010/main" val="3613984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E5D8-21CC-1443-B1FC-445956616656}"/>
              </a:ext>
            </a:extLst>
          </p:cNvPr>
          <p:cNvSpPr>
            <a:spLocks noGrp="1"/>
          </p:cNvSpPr>
          <p:nvPr>
            <p:ph type="title"/>
          </p:nvPr>
        </p:nvSpPr>
        <p:spPr>
          <a:xfrm>
            <a:off x="0" y="0"/>
            <a:ext cx="10515600" cy="1325563"/>
          </a:xfrm>
        </p:spPr>
        <p:txBody>
          <a:bodyPr/>
          <a:lstStyle/>
          <a:p>
            <a:r>
              <a:rPr lang="en-US" dirty="0"/>
              <a:t>Our Approach</a:t>
            </a:r>
            <a:br>
              <a:rPr lang="en-US" dirty="0"/>
            </a:br>
            <a:r>
              <a:rPr lang="en-US" sz="3500" i="1" dirty="0"/>
              <a:t>High level</a:t>
            </a:r>
          </a:p>
        </p:txBody>
      </p:sp>
      <p:pic>
        <p:nvPicPr>
          <p:cNvPr id="6" name="Content Placeholder 5">
            <a:extLst>
              <a:ext uri="{FF2B5EF4-FFF2-40B4-BE49-F238E27FC236}">
                <a16:creationId xmlns:a16="http://schemas.microsoft.com/office/drawing/2014/main" id="{21DF7CB2-B590-894D-A281-485345485E0D}"/>
              </a:ext>
            </a:extLst>
          </p:cNvPr>
          <p:cNvPicPr>
            <a:picLocks noGrp="1" noChangeAspect="1"/>
          </p:cNvPicPr>
          <p:nvPr>
            <p:ph idx="1"/>
          </p:nvPr>
        </p:nvPicPr>
        <p:blipFill>
          <a:blip r:embed="rId3"/>
          <a:stretch>
            <a:fillRect/>
          </a:stretch>
        </p:blipFill>
        <p:spPr>
          <a:xfrm>
            <a:off x="3215235" y="4482"/>
            <a:ext cx="8976765" cy="6853517"/>
          </a:xfrm>
        </p:spPr>
      </p:pic>
    </p:spTree>
    <p:extLst>
      <p:ext uri="{BB962C8B-B14F-4D97-AF65-F5344CB8AC3E}">
        <p14:creationId xmlns:p14="http://schemas.microsoft.com/office/powerpoint/2010/main" val="33835513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3797483"/>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360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27F44-95C5-C144-84D9-E0AFC73D98CF}"/>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6E1CBF36-B0A3-1748-B1DE-804456CCA3E7}"/>
              </a:ext>
            </a:extLst>
          </p:cNvPr>
          <p:cNvSpPr>
            <a:spLocks noGrp="1"/>
          </p:cNvSpPr>
          <p:nvPr>
            <p:ph idx="1"/>
          </p:nvPr>
        </p:nvSpPr>
        <p:spPr>
          <a:xfrm>
            <a:off x="593272" y="2903310"/>
            <a:ext cx="10515600" cy="1325563"/>
          </a:xfrm>
        </p:spPr>
        <p:txBody>
          <a:bodyPr/>
          <a:lstStyle/>
          <a:p>
            <a:r>
              <a:rPr lang="en-US" dirty="0"/>
              <a:t>RQ1: To what extent can the use of CNN outperform K-modes clustering in unsupervised user segmentation, based on keywords extracted from the online journey? </a:t>
            </a:r>
            <a:endParaRPr lang="en-US" sz="2000" dirty="0"/>
          </a:p>
          <a:p>
            <a:pPr marL="0" indent="0">
              <a:buNone/>
            </a:pPr>
            <a:endParaRPr lang="en-US" dirty="0"/>
          </a:p>
        </p:txBody>
      </p:sp>
    </p:spTree>
    <p:extLst>
      <p:ext uri="{BB962C8B-B14F-4D97-AF65-F5344CB8AC3E}">
        <p14:creationId xmlns:p14="http://schemas.microsoft.com/office/powerpoint/2010/main" val="1234391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182562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34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CB3029-F6F5-9046-BF17-BE783C293E14}"/>
              </a:ext>
            </a:extLst>
          </p:cNvPr>
          <p:cNvSpPr>
            <a:spLocks noGrp="1"/>
          </p:cNvSpPr>
          <p:nvPr>
            <p:ph type="title"/>
          </p:nvPr>
        </p:nvSpPr>
        <p:spPr>
          <a:xfrm>
            <a:off x="838200" y="963877"/>
            <a:ext cx="3494362" cy="4930246"/>
          </a:xfrm>
        </p:spPr>
        <p:txBody>
          <a:bodyPr>
            <a:normAutofit/>
          </a:bodyPr>
          <a:lstStyle/>
          <a:p>
            <a:r>
              <a:rPr lang="en-US" dirty="0"/>
              <a:t>Sub-Questions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8438468-5D57-684D-913D-00DC8273974D}"/>
              </a:ext>
            </a:extLst>
          </p:cNvPr>
          <p:cNvSpPr>
            <a:spLocks noGrp="1"/>
          </p:cNvSpPr>
          <p:nvPr>
            <p:ph idx="1"/>
          </p:nvPr>
        </p:nvSpPr>
        <p:spPr>
          <a:xfrm>
            <a:off x="4976031" y="963877"/>
            <a:ext cx="6377769" cy="4930246"/>
          </a:xfrm>
        </p:spPr>
        <p:txBody>
          <a:bodyPr anchor="ctr">
            <a:normAutofit/>
          </a:bodyPr>
          <a:lstStyle/>
          <a:p>
            <a:pPr marL="0" indent="0">
              <a:buNone/>
            </a:pPr>
            <a:r>
              <a:rPr lang="en-US" sz="2400" u="sng" dirty="0"/>
              <a:t>Part 1: CNN </a:t>
            </a:r>
          </a:p>
          <a:p>
            <a:pPr lvl="1"/>
            <a:r>
              <a:rPr lang="en-US" u="sng" dirty="0"/>
              <a:t>RQ2</a:t>
            </a:r>
            <a:r>
              <a:rPr lang="en-US" dirty="0"/>
              <a:t>: How is our implementation, of the work of Jiaming Xu et al. , performing compared to reported results by them? </a:t>
            </a:r>
          </a:p>
          <a:p>
            <a:pPr marL="0" indent="0">
              <a:buNone/>
            </a:pPr>
            <a:r>
              <a:rPr lang="en-US" sz="2400" u="sng" dirty="0"/>
              <a:t>Part 2: Available Data in-house </a:t>
            </a:r>
          </a:p>
          <a:p>
            <a:pPr lvl="1"/>
            <a:r>
              <a:rPr lang="en-US" u="sng" dirty="0"/>
              <a:t>RQ3</a:t>
            </a:r>
            <a:r>
              <a:rPr lang="en-US" dirty="0"/>
              <a:t>: How can we evaluate the performance and results with the data in-house? </a:t>
            </a:r>
          </a:p>
          <a:p>
            <a:pPr lvl="1"/>
            <a:r>
              <a:rPr lang="en-US" u="sng" dirty="0"/>
              <a:t>RQ4</a:t>
            </a:r>
            <a:r>
              <a:rPr lang="en-US" dirty="0"/>
              <a:t>: Does it make sense to scrape the visited page and use keywords based on the scraped content? </a:t>
            </a:r>
          </a:p>
          <a:p>
            <a:pPr lvl="1"/>
            <a:r>
              <a:rPr lang="en-US" u="sng" dirty="0"/>
              <a:t>RQ5</a:t>
            </a:r>
            <a:r>
              <a:rPr lang="en-US" dirty="0"/>
              <a:t>: To what extent is the use of scraped content affecting the cluster performance and structure? </a:t>
            </a:r>
          </a:p>
          <a:p>
            <a:pPr marL="0" indent="0">
              <a:buNone/>
            </a:pPr>
            <a:endParaRPr lang="en-US" sz="2400" dirty="0"/>
          </a:p>
        </p:txBody>
      </p:sp>
    </p:spTree>
    <p:extLst>
      <p:ext uri="{BB962C8B-B14F-4D97-AF65-F5344CB8AC3E}">
        <p14:creationId xmlns:p14="http://schemas.microsoft.com/office/powerpoint/2010/main" val="41287486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359729"/>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2417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pic>
        <p:nvPicPr>
          <p:cNvPr id="7" name="Picture 6">
            <a:extLst>
              <a:ext uri="{FF2B5EF4-FFF2-40B4-BE49-F238E27FC236}">
                <a16:creationId xmlns:a16="http://schemas.microsoft.com/office/drawing/2014/main" id="{2D2514CD-23F4-A24E-885E-77A50841AF44}"/>
              </a:ext>
            </a:extLst>
          </p:cNvPr>
          <p:cNvPicPr>
            <a:picLocks noChangeAspect="1"/>
          </p:cNvPicPr>
          <p:nvPr/>
        </p:nvPicPr>
        <p:blipFill>
          <a:blip r:embed="rId5"/>
          <a:stretch>
            <a:fillRect/>
          </a:stretch>
        </p:blipFill>
        <p:spPr>
          <a:xfrm>
            <a:off x="5191578" y="5522664"/>
            <a:ext cx="4185581" cy="1204706"/>
          </a:xfrm>
          <a:prstGeom prst="rect">
            <a:avLst/>
          </a:prstGeom>
        </p:spPr>
      </p:pic>
    </p:spTree>
    <p:extLst>
      <p:ext uri="{BB962C8B-B14F-4D97-AF65-F5344CB8AC3E}">
        <p14:creationId xmlns:p14="http://schemas.microsoft.com/office/powerpoint/2010/main" val="91648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1326-5FAA-8D44-9A47-F4AB2E621F66}"/>
              </a:ext>
            </a:extLst>
          </p:cNvPr>
          <p:cNvSpPr>
            <a:spLocks noGrp="1"/>
          </p:cNvSpPr>
          <p:nvPr>
            <p:ph type="title"/>
          </p:nvPr>
        </p:nvSpPr>
        <p:spPr>
          <a:xfrm>
            <a:off x="838200" y="365125"/>
            <a:ext cx="10515600" cy="1325563"/>
          </a:xfrm>
        </p:spPr>
        <p:txBody>
          <a:bodyPr>
            <a:normAutofit/>
          </a:bodyPr>
          <a:lstStyle/>
          <a:p>
            <a:r>
              <a:rPr lang="en-US" dirty="0"/>
              <a:t>Results – Part 1</a:t>
            </a:r>
            <a:br>
              <a:rPr lang="en-US" dirty="0">
                <a:solidFill>
                  <a:schemeClr val="bg1">
                    <a:lumMod val="95000"/>
                    <a:lumOff val="5000"/>
                  </a:schemeClr>
                </a:solidFill>
              </a:rPr>
            </a:br>
            <a:r>
              <a:rPr lang="en-US" sz="3500" i="1" dirty="0"/>
              <a:t>Model Comparison against results reported in [2]</a:t>
            </a:r>
          </a:p>
        </p:txBody>
      </p:sp>
      <p:sp>
        <p:nvSpPr>
          <p:cNvPr id="3" name="Content Placeholder 2">
            <a:extLst>
              <a:ext uri="{FF2B5EF4-FFF2-40B4-BE49-F238E27FC236}">
                <a16:creationId xmlns:a16="http://schemas.microsoft.com/office/drawing/2014/main" id="{8064335C-A4BE-3449-B4C5-BA14ED89E73F}"/>
              </a:ext>
            </a:extLst>
          </p:cNvPr>
          <p:cNvSpPr>
            <a:spLocks noGrp="1"/>
          </p:cNvSpPr>
          <p:nvPr>
            <p:ph idx="1"/>
          </p:nvPr>
        </p:nvSpPr>
        <p:spPr>
          <a:xfrm>
            <a:off x="838200" y="1861457"/>
            <a:ext cx="10515600" cy="4865913"/>
          </a:xfrm>
        </p:spPr>
        <p:txBody>
          <a:bodyPr anchor="ctr">
            <a:normAutofit/>
          </a:bodyPr>
          <a:lstStyle/>
          <a:p>
            <a:r>
              <a:rPr lang="en-US" sz="2500" dirty="0"/>
              <a:t>Measurements:</a:t>
            </a:r>
          </a:p>
          <a:p>
            <a:pPr lvl="1"/>
            <a:r>
              <a:rPr lang="en-US" sz="2200" dirty="0"/>
              <a:t>Accuracy (ACC): </a:t>
            </a:r>
            <a:endParaRPr lang="bg-BG" sz="2200" dirty="0"/>
          </a:p>
          <a:p>
            <a:pPr lvl="1"/>
            <a:endParaRPr lang="bg-BG" sz="1600" dirty="0"/>
          </a:p>
          <a:p>
            <a:pPr marL="457200" lvl="1" indent="0">
              <a:buNone/>
            </a:pPr>
            <a:endParaRPr lang="bg-BG" sz="1600" dirty="0"/>
          </a:p>
          <a:p>
            <a:pPr marL="457200" lvl="1" indent="0">
              <a:buNone/>
            </a:pPr>
            <a:endParaRPr lang="en-US" sz="1600" dirty="0"/>
          </a:p>
          <a:p>
            <a:pPr lvl="1"/>
            <a:r>
              <a:rPr lang="en-US" sz="2200" dirty="0"/>
              <a:t>Normalized Mutual Information (NMI): </a:t>
            </a:r>
          </a:p>
          <a:p>
            <a:pPr lvl="1"/>
            <a:endParaRPr lang="en-US" dirty="0"/>
          </a:p>
          <a:p>
            <a:pPr marL="457200" lvl="1" indent="0">
              <a:buNone/>
            </a:pPr>
            <a:endParaRPr lang="en-US" dirty="0"/>
          </a:p>
          <a:p>
            <a:r>
              <a:rPr lang="en-US" sz="2500" dirty="0"/>
              <a:t>Results are based on the average of 5 model runs and 100 clusters. STCC scores are taken from [2] </a:t>
            </a:r>
          </a:p>
          <a:p>
            <a:pPr marL="0" indent="0">
              <a:buNone/>
            </a:pPr>
            <a:endParaRPr lang="en-US" dirty="0"/>
          </a:p>
        </p:txBody>
      </p:sp>
      <p:graphicFrame>
        <p:nvGraphicFramePr>
          <p:cNvPr id="4" name="Table 3">
            <a:extLst>
              <a:ext uri="{FF2B5EF4-FFF2-40B4-BE49-F238E27FC236}">
                <a16:creationId xmlns:a16="http://schemas.microsoft.com/office/drawing/2014/main" id="{A210D30F-3718-834A-AEAF-4106C5E37783}"/>
              </a:ext>
            </a:extLst>
          </p:cNvPr>
          <p:cNvGraphicFramePr>
            <a:graphicFrameLocks noGrp="1"/>
          </p:cNvGraphicFramePr>
          <p:nvPr/>
        </p:nvGraphicFramePr>
        <p:xfrm>
          <a:off x="4834164" y="5500550"/>
          <a:ext cx="5038271" cy="1112520"/>
        </p:xfrm>
        <a:graphic>
          <a:graphicData uri="http://schemas.openxmlformats.org/drawingml/2006/table">
            <a:tbl>
              <a:tblPr firstRow="1" bandRow="1">
                <a:tableStyleId>{073A0DAA-6AF3-43AB-8588-CEC1D06C72B9}</a:tableStyleId>
              </a:tblPr>
              <a:tblGrid>
                <a:gridCol w="1739900">
                  <a:extLst>
                    <a:ext uri="{9D8B030D-6E8A-4147-A177-3AD203B41FA5}">
                      <a16:colId xmlns:a16="http://schemas.microsoft.com/office/drawing/2014/main" val="3446915498"/>
                    </a:ext>
                  </a:extLst>
                </a:gridCol>
                <a:gridCol w="1567543">
                  <a:extLst>
                    <a:ext uri="{9D8B030D-6E8A-4147-A177-3AD203B41FA5}">
                      <a16:colId xmlns:a16="http://schemas.microsoft.com/office/drawing/2014/main" val="71773601"/>
                    </a:ext>
                  </a:extLst>
                </a:gridCol>
                <a:gridCol w="1730828">
                  <a:extLst>
                    <a:ext uri="{9D8B030D-6E8A-4147-A177-3AD203B41FA5}">
                      <a16:colId xmlns:a16="http://schemas.microsoft.com/office/drawing/2014/main" val="2288677812"/>
                    </a:ext>
                  </a:extLst>
                </a:gridCol>
              </a:tblGrid>
              <a:tr h="370840">
                <a:tc>
                  <a:txBody>
                    <a:bodyPr/>
                    <a:lstStyle/>
                    <a:p>
                      <a:pPr algn="ctr"/>
                      <a:r>
                        <a:rPr lang="en-US" dirty="0"/>
                        <a:t>Method</a:t>
                      </a:r>
                    </a:p>
                  </a:txBody>
                  <a:tcPr/>
                </a:tc>
                <a:tc>
                  <a:txBody>
                    <a:bodyPr/>
                    <a:lstStyle/>
                    <a:p>
                      <a:pPr algn="ctr"/>
                      <a:r>
                        <a:rPr lang="en-US" dirty="0"/>
                        <a:t>ACC (%)</a:t>
                      </a:r>
                    </a:p>
                  </a:txBody>
                  <a:tcPr/>
                </a:tc>
                <a:tc>
                  <a:txBody>
                    <a:bodyPr/>
                    <a:lstStyle/>
                    <a:p>
                      <a:pPr algn="ctr"/>
                      <a:r>
                        <a:rPr lang="en-US" dirty="0"/>
                        <a:t>NMI (%)</a:t>
                      </a:r>
                    </a:p>
                  </a:txBody>
                  <a:tcPr/>
                </a:tc>
                <a:extLst>
                  <a:ext uri="{0D108BD9-81ED-4DB2-BD59-A6C34878D82A}">
                    <a16:rowId xmlns:a16="http://schemas.microsoft.com/office/drawing/2014/main" val="181858976"/>
                  </a:ext>
                </a:extLst>
              </a:tr>
              <a:tr h="370840">
                <a:tc>
                  <a:txBody>
                    <a:bodyPr/>
                    <a:lstStyle/>
                    <a:p>
                      <a:pPr algn="ctr"/>
                      <a:r>
                        <a:rPr lang="en-US" sz="1800" kern="1200" dirty="0">
                          <a:solidFill>
                            <a:schemeClr val="dk1"/>
                          </a:solidFill>
                          <a:effectLst/>
                          <a:latin typeface="+mn-lt"/>
                          <a:ea typeface="+mn-ea"/>
                          <a:cs typeface="+mn-cs"/>
                        </a:rPr>
                        <a:t>STCC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51.13 ± 2.80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49.03 ± 1.46 </a:t>
                      </a:r>
                      <a:endParaRPr lang="en-US" dirty="0"/>
                    </a:p>
                  </a:txBody>
                  <a:tcPr/>
                </a:tc>
                <a:extLst>
                  <a:ext uri="{0D108BD9-81ED-4DB2-BD59-A6C34878D82A}">
                    <a16:rowId xmlns:a16="http://schemas.microsoft.com/office/drawing/2014/main" val="103470140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Our Approach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52.83 ± 2.68 </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49.09 ± 2.32 </a:t>
                      </a:r>
                      <a:endParaRPr lang="en-US" dirty="0"/>
                    </a:p>
                  </a:txBody>
                  <a:tcPr/>
                </a:tc>
                <a:extLst>
                  <a:ext uri="{0D108BD9-81ED-4DB2-BD59-A6C34878D82A}">
                    <a16:rowId xmlns:a16="http://schemas.microsoft.com/office/drawing/2014/main" val="385731061"/>
                  </a:ext>
                </a:extLst>
              </a:tr>
            </a:tbl>
          </a:graphicData>
        </a:graphic>
      </p:graphicFrame>
      <p:pic>
        <p:nvPicPr>
          <p:cNvPr id="5" name="Picture 4">
            <a:extLst>
              <a:ext uri="{FF2B5EF4-FFF2-40B4-BE49-F238E27FC236}">
                <a16:creationId xmlns:a16="http://schemas.microsoft.com/office/drawing/2014/main" id="{C00A2BD1-DF0E-8D41-B254-49D80AF95A0D}"/>
              </a:ext>
            </a:extLst>
          </p:cNvPr>
          <p:cNvPicPr>
            <a:picLocks noChangeAspect="1"/>
          </p:cNvPicPr>
          <p:nvPr/>
        </p:nvPicPr>
        <p:blipFill>
          <a:blip r:embed="rId3"/>
          <a:stretch>
            <a:fillRect/>
          </a:stretch>
        </p:blipFill>
        <p:spPr>
          <a:xfrm>
            <a:off x="1599293" y="3180464"/>
            <a:ext cx="2755900" cy="647700"/>
          </a:xfrm>
          <a:prstGeom prst="rect">
            <a:avLst/>
          </a:prstGeom>
        </p:spPr>
      </p:pic>
      <p:pic>
        <p:nvPicPr>
          <p:cNvPr id="6" name="Picture 5">
            <a:extLst>
              <a:ext uri="{FF2B5EF4-FFF2-40B4-BE49-F238E27FC236}">
                <a16:creationId xmlns:a16="http://schemas.microsoft.com/office/drawing/2014/main" id="{F4905BCF-6947-7E48-BA8E-A5AE88018A28}"/>
              </a:ext>
            </a:extLst>
          </p:cNvPr>
          <p:cNvPicPr>
            <a:picLocks noChangeAspect="1"/>
          </p:cNvPicPr>
          <p:nvPr/>
        </p:nvPicPr>
        <p:blipFill>
          <a:blip r:embed="rId4"/>
          <a:stretch>
            <a:fillRect/>
          </a:stretch>
        </p:blipFill>
        <p:spPr>
          <a:xfrm>
            <a:off x="1599293" y="4423726"/>
            <a:ext cx="2755900" cy="647700"/>
          </a:xfrm>
          <a:prstGeom prst="rect">
            <a:avLst/>
          </a:prstGeom>
        </p:spPr>
      </p:pic>
    </p:spTree>
    <p:extLst>
      <p:ext uri="{BB962C8B-B14F-4D97-AF65-F5344CB8AC3E}">
        <p14:creationId xmlns:p14="http://schemas.microsoft.com/office/powerpoint/2010/main" val="3286083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70757" y="397782"/>
            <a:ext cx="12121243" cy="1325563"/>
          </a:xfrm>
        </p:spPr>
        <p:txBody>
          <a:bodyPr>
            <a:normAutofit/>
          </a:bodyPr>
          <a:lstStyle/>
          <a:p>
            <a:r>
              <a:rPr lang="en-US" dirty="0"/>
              <a:t>Results – Part 2</a:t>
            </a:r>
            <a:br>
              <a:rPr lang="en-US" dirty="0"/>
            </a:br>
            <a:r>
              <a:rPr lang="en-US" sz="3900" i="1" dirty="0"/>
              <a:t>Comparison against results reported in the baseline model</a:t>
            </a:r>
          </a:p>
        </p:txBody>
      </p:sp>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838200" y="1829049"/>
            <a:ext cx="10515600" cy="4065986"/>
          </a:xfrm>
        </p:spPr>
        <p:txBody>
          <a:bodyPr anchor="ctr">
            <a:normAutofit/>
          </a:bodyPr>
          <a:lstStyle/>
          <a:p>
            <a:pPr marL="0" indent="0">
              <a:buNone/>
            </a:pPr>
            <a:r>
              <a:rPr lang="en-US" u="sng" dirty="0"/>
              <a:t>Comparison of Keywords extraction approach </a:t>
            </a:r>
          </a:p>
          <a:p>
            <a:pPr marL="0" indent="0">
              <a:buNone/>
            </a:pPr>
            <a:endParaRPr lang="en-US" dirty="0"/>
          </a:p>
          <a:p>
            <a:r>
              <a:rPr lang="en-US" dirty="0"/>
              <a:t>Better anticipation of numeric variables &amp; URL related words</a:t>
            </a:r>
          </a:p>
          <a:p>
            <a:r>
              <a:rPr lang="en-US" dirty="0"/>
              <a:t>Automatically recognize the domain and focus on the important part</a:t>
            </a:r>
          </a:p>
        </p:txBody>
      </p:sp>
      <p:pic>
        <p:nvPicPr>
          <p:cNvPr id="9" name="Picture 8">
            <a:extLst>
              <a:ext uri="{FF2B5EF4-FFF2-40B4-BE49-F238E27FC236}">
                <a16:creationId xmlns:a16="http://schemas.microsoft.com/office/drawing/2014/main" id="{12FA3C7A-DC33-D541-B8B0-5D74FE04FAD8}"/>
              </a:ext>
            </a:extLst>
          </p:cNvPr>
          <p:cNvPicPr>
            <a:picLocks noChangeAspect="1"/>
          </p:cNvPicPr>
          <p:nvPr/>
        </p:nvPicPr>
        <p:blipFill>
          <a:blip r:embed="rId3"/>
          <a:stretch>
            <a:fillRect/>
          </a:stretch>
        </p:blipFill>
        <p:spPr>
          <a:xfrm>
            <a:off x="358395" y="5082758"/>
            <a:ext cx="5076408" cy="1062010"/>
          </a:xfrm>
          <a:prstGeom prst="rect">
            <a:avLst/>
          </a:prstGeom>
        </p:spPr>
      </p:pic>
      <p:sp>
        <p:nvSpPr>
          <p:cNvPr id="11" name="Content Placeholder 2">
            <a:extLst>
              <a:ext uri="{FF2B5EF4-FFF2-40B4-BE49-F238E27FC236}">
                <a16:creationId xmlns:a16="http://schemas.microsoft.com/office/drawing/2014/main" id="{B917F038-6EE1-E64C-8DE7-7740006A1AFB}"/>
              </a:ext>
            </a:extLst>
          </p:cNvPr>
          <p:cNvSpPr txBox="1">
            <a:spLocks/>
          </p:cNvSpPr>
          <p:nvPr/>
        </p:nvSpPr>
        <p:spPr>
          <a:xfrm>
            <a:off x="6774651" y="5356356"/>
            <a:ext cx="2615181" cy="51481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Customer, police, national</a:t>
            </a:r>
          </a:p>
        </p:txBody>
      </p:sp>
      <p:cxnSp>
        <p:nvCxnSpPr>
          <p:cNvPr id="12" name="Straight Arrow Connector 11">
            <a:extLst>
              <a:ext uri="{FF2B5EF4-FFF2-40B4-BE49-F238E27FC236}">
                <a16:creationId xmlns:a16="http://schemas.microsoft.com/office/drawing/2014/main" id="{C3BCC462-46DA-8144-896B-21744451C2D7}"/>
              </a:ext>
            </a:extLst>
          </p:cNvPr>
          <p:cNvCxnSpPr>
            <a:cxnSpLocks/>
            <a:endCxn id="11" idx="1"/>
          </p:cNvCxnSpPr>
          <p:nvPr/>
        </p:nvCxnSpPr>
        <p:spPr>
          <a:xfrm>
            <a:off x="5434803" y="5613763"/>
            <a:ext cx="133984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197825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841283-851E-A94E-8090-94D5A19C293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Example</a:t>
            </a:r>
          </a:p>
        </p:txBody>
      </p:sp>
      <p:cxnSp>
        <p:nvCxnSpPr>
          <p:cNvPr id="20" name="Straight Connector 19">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3" name="Content Placeholder 3">
            <a:extLst>
              <a:ext uri="{FF2B5EF4-FFF2-40B4-BE49-F238E27FC236}">
                <a16:creationId xmlns:a16="http://schemas.microsoft.com/office/drawing/2014/main" id="{DC0A0C87-224B-EE4F-8621-F2802B1EF36E}"/>
              </a:ext>
            </a:extLst>
          </p:cNvPr>
          <p:cNvPicPr>
            <a:picLocks noGrp="1" noChangeAspect="1"/>
          </p:cNvPicPr>
          <p:nvPr>
            <p:ph idx="1"/>
          </p:nvPr>
        </p:nvPicPr>
        <p:blipFill>
          <a:blip r:embed="rId2"/>
          <a:stretch>
            <a:fillRect/>
          </a:stretch>
        </p:blipFill>
        <p:spPr>
          <a:xfrm>
            <a:off x="320040" y="3014143"/>
            <a:ext cx="11496821" cy="2989173"/>
          </a:xfrm>
          <a:prstGeom prst="rect">
            <a:avLst/>
          </a:prstGeom>
        </p:spPr>
      </p:pic>
    </p:spTree>
    <p:extLst>
      <p:ext uri="{BB962C8B-B14F-4D97-AF65-F5344CB8AC3E}">
        <p14:creationId xmlns:p14="http://schemas.microsoft.com/office/powerpoint/2010/main" val="16258748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97D3B-8DB8-8740-8C3F-F46D6989CD3B}"/>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200">
                <a:solidFill>
                  <a:srgbClr val="FFFFFF"/>
                </a:solidFill>
              </a:rPr>
              <a:t>Results – Part 2</a:t>
            </a:r>
            <a:br>
              <a:rPr lang="en-US" sz="2200">
                <a:solidFill>
                  <a:srgbClr val="FFFFFF"/>
                </a:solidFill>
              </a:rPr>
            </a:br>
            <a:r>
              <a:rPr lang="en-US" sz="2200">
                <a:solidFill>
                  <a:srgbClr val="FFFFFF"/>
                </a:solidFill>
              </a:rPr>
              <a:t>Approach Comparison against results reported in the baseline model</a:t>
            </a:r>
          </a:p>
        </p:txBody>
      </p:sp>
      <p:pic>
        <p:nvPicPr>
          <p:cNvPr id="4" name="Picture 3">
            <a:extLst>
              <a:ext uri="{FF2B5EF4-FFF2-40B4-BE49-F238E27FC236}">
                <a16:creationId xmlns:a16="http://schemas.microsoft.com/office/drawing/2014/main" id="{266893D8-1BA2-9049-9E6F-3C6A3F833CC9}"/>
              </a:ext>
            </a:extLst>
          </p:cNvPr>
          <p:cNvPicPr>
            <a:picLocks noChangeAspect="1"/>
          </p:cNvPicPr>
          <p:nvPr/>
        </p:nvPicPr>
        <p:blipFill>
          <a:blip r:embed="rId3"/>
          <a:stretch>
            <a:fillRect/>
          </a:stretch>
        </p:blipFill>
        <p:spPr>
          <a:xfrm>
            <a:off x="4038600" y="1726731"/>
            <a:ext cx="7188199" cy="2264281"/>
          </a:xfrm>
          <a:prstGeom prst="rect">
            <a:avLst/>
          </a:prstGeom>
        </p:spPr>
      </p:pic>
      <p:sp>
        <p:nvSpPr>
          <p:cNvPr id="3" name="Content Placeholder 2">
            <a:extLst>
              <a:ext uri="{FF2B5EF4-FFF2-40B4-BE49-F238E27FC236}">
                <a16:creationId xmlns:a16="http://schemas.microsoft.com/office/drawing/2014/main" id="{3982A6EC-34A9-D94E-9F03-2DB282F77129}"/>
              </a:ext>
            </a:extLst>
          </p:cNvPr>
          <p:cNvSpPr>
            <a:spLocks noGrp="1"/>
          </p:cNvSpPr>
          <p:nvPr>
            <p:ph idx="1"/>
          </p:nvPr>
        </p:nvSpPr>
        <p:spPr>
          <a:xfrm>
            <a:off x="3437710" y="4230471"/>
            <a:ext cx="7789089" cy="2264281"/>
          </a:xfrm>
        </p:spPr>
        <p:txBody>
          <a:bodyPr>
            <a:normAutofit/>
          </a:bodyPr>
          <a:lstStyle/>
          <a:p>
            <a:pPr marL="0" indent="0">
              <a:buNone/>
            </a:pPr>
            <a:r>
              <a:rPr lang="en-US" sz="2200" u="sng" dirty="0"/>
              <a:t>Cluster Evaluation</a:t>
            </a:r>
          </a:p>
          <a:p>
            <a:r>
              <a:rPr lang="en-US" sz="2000" dirty="0"/>
              <a:t>Due to the lack of ground truth we used the Silhouette Score</a:t>
            </a:r>
          </a:p>
          <a:p>
            <a:pPr marL="0" indent="0">
              <a:buNone/>
            </a:pPr>
            <a:r>
              <a:rPr lang="en-US" sz="2000" u="sng" dirty="0"/>
              <a:t>Results are based on raw log files</a:t>
            </a:r>
          </a:p>
          <a:p>
            <a:r>
              <a:rPr lang="en-US" sz="2000" dirty="0"/>
              <a:t>10,000 rows</a:t>
            </a:r>
          </a:p>
          <a:p>
            <a:r>
              <a:rPr lang="en-US" sz="2000" dirty="0"/>
              <a:t>Containing </a:t>
            </a:r>
            <a:r>
              <a:rPr lang="en-US" sz="2000" dirty="0" err="1"/>
              <a:t>VisitorID</a:t>
            </a:r>
            <a:r>
              <a:rPr lang="en-US" sz="2000" dirty="0"/>
              <a:t>, </a:t>
            </a:r>
            <a:r>
              <a:rPr lang="en-US" sz="2000" dirty="0" err="1"/>
              <a:t>TimeStamp</a:t>
            </a:r>
            <a:r>
              <a:rPr lang="en-US" sz="2000" dirty="0"/>
              <a:t>, </a:t>
            </a:r>
            <a:r>
              <a:rPr lang="en-US" sz="2000" dirty="0" err="1"/>
              <a:t>visitedURL</a:t>
            </a:r>
            <a:endParaRPr lang="en-US" sz="2000" dirty="0"/>
          </a:p>
          <a:p>
            <a:endParaRPr lang="en-US" sz="1500" dirty="0"/>
          </a:p>
        </p:txBody>
      </p:sp>
      <p:sp>
        <p:nvSpPr>
          <p:cNvPr id="5" name="TextBox 4">
            <a:extLst>
              <a:ext uri="{FF2B5EF4-FFF2-40B4-BE49-F238E27FC236}">
                <a16:creationId xmlns:a16="http://schemas.microsoft.com/office/drawing/2014/main" id="{C65E3954-27C3-A244-9265-79974726EBDF}"/>
              </a:ext>
            </a:extLst>
          </p:cNvPr>
          <p:cNvSpPr txBox="1"/>
          <p:nvPr/>
        </p:nvSpPr>
        <p:spPr>
          <a:xfrm>
            <a:off x="6399566" y="1357399"/>
            <a:ext cx="2354726" cy="369332"/>
          </a:xfrm>
          <a:prstGeom prst="rect">
            <a:avLst/>
          </a:prstGeom>
          <a:noFill/>
        </p:spPr>
        <p:txBody>
          <a:bodyPr wrap="square" rtlCol="0">
            <a:spAutoFit/>
          </a:bodyPr>
          <a:lstStyle/>
          <a:p>
            <a:r>
              <a:rPr lang="en-US" i="1" dirty="0"/>
              <a:t>According to </a:t>
            </a:r>
            <a:r>
              <a:rPr lang="en-US" i="1" dirty="0" err="1"/>
              <a:t>Rousseuw</a:t>
            </a:r>
            <a:endParaRPr lang="en-US" i="1" dirty="0"/>
          </a:p>
        </p:txBody>
      </p:sp>
    </p:spTree>
    <p:extLst>
      <p:ext uri="{BB962C8B-B14F-4D97-AF65-F5344CB8AC3E}">
        <p14:creationId xmlns:p14="http://schemas.microsoft.com/office/powerpoint/2010/main" val="28486635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72CCAB-5AA1-944C-9AC6-FAE073D8F65F}"/>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9" name="Title 1">
            <a:extLst>
              <a:ext uri="{FF2B5EF4-FFF2-40B4-BE49-F238E27FC236}">
                <a16:creationId xmlns:a16="http://schemas.microsoft.com/office/drawing/2014/main" id="{79ECE98C-CF06-A848-94F5-9AE22EA524EB}"/>
              </a:ext>
            </a:extLst>
          </p:cNvPr>
          <p:cNvSpPr txBox="1">
            <a:spLocks/>
          </p:cNvSpPr>
          <p:nvPr/>
        </p:nvSpPr>
        <p:spPr>
          <a:xfrm>
            <a:off x="1524000" y="1507350"/>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dirty="0">
                <a:solidFill>
                  <a:schemeClr val="bg1"/>
                </a:solidFill>
                <a:latin typeface="+mn-lt"/>
                <a:ea typeface="+mn-ea"/>
                <a:cs typeface="+mn-cs"/>
              </a:rPr>
              <a:t>With noise, </a:t>
            </a:r>
            <a:r>
              <a:rPr lang="en-US" sz="2000" dirty="0">
                <a:solidFill>
                  <a:schemeClr val="bg1"/>
                </a:solidFill>
              </a:rPr>
              <a:t>taken from [1]</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343BFB4-04DE-CF40-88FC-479DA022BA8C}"/>
              </a:ext>
            </a:extLst>
          </p:cNvPr>
          <p:cNvPicPr>
            <a:picLocks noChangeAspect="1"/>
          </p:cNvPicPr>
          <p:nvPr/>
        </p:nvPicPr>
        <p:blipFill>
          <a:blip r:embed="rId3"/>
          <a:stretch>
            <a:fillRect/>
          </a:stretch>
        </p:blipFill>
        <p:spPr>
          <a:xfrm>
            <a:off x="2209800" y="2264748"/>
            <a:ext cx="8313580" cy="4593252"/>
          </a:xfrm>
          <a:prstGeom prst="rect">
            <a:avLst/>
          </a:prstGeom>
        </p:spPr>
      </p:pic>
    </p:spTree>
    <p:extLst>
      <p:ext uri="{BB962C8B-B14F-4D97-AF65-F5344CB8AC3E}">
        <p14:creationId xmlns:p14="http://schemas.microsoft.com/office/powerpoint/2010/main" val="40104352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F95B7DD-E916-9646-95B9-4D54A1A46BB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Baseline Results</a:t>
            </a:r>
          </a:p>
        </p:txBody>
      </p:sp>
      <p:sp>
        <p:nvSpPr>
          <p:cNvPr id="12" name="Title 1">
            <a:extLst>
              <a:ext uri="{FF2B5EF4-FFF2-40B4-BE49-F238E27FC236}">
                <a16:creationId xmlns:a16="http://schemas.microsoft.com/office/drawing/2014/main" id="{7AE57A07-054A-B54C-94FE-A7EB5905635F}"/>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 taken from [1]</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7C05CE6A-30D7-6D40-B854-912DED956F42}"/>
              </a:ext>
            </a:extLst>
          </p:cNvPr>
          <p:cNvPicPr>
            <a:picLocks noChangeAspect="1"/>
          </p:cNvPicPr>
          <p:nvPr/>
        </p:nvPicPr>
        <p:blipFill>
          <a:blip r:embed="rId3"/>
          <a:stretch>
            <a:fillRect/>
          </a:stretch>
        </p:blipFill>
        <p:spPr>
          <a:xfrm>
            <a:off x="1926003" y="2287425"/>
            <a:ext cx="8339994" cy="4607845"/>
          </a:xfrm>
          <a:prstGeom prst="rect">
            <a:avLst/>
          </a:prstGeom>
        </p:spPr>
      </p:pic>
    </p:spTree>
    <p:extLst>
      <p:ext uri="{BB962C8B-B14F-4D97-AF65-F5344CB8AC3E}">
        <p14:creationId xmlns:p14="http://schemas.microsoft.com/office/powerpoint/2010/main" val="3593509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83834E-BB6F-DA4F-AEDB-38577242F0E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A93850EC-E9EC-254B-9BD7-B3C312F98D8D}"/>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B41646F-39A1-BE42-A466-FF292D831ACB}"/>
              </a:ext>
            </a:extLst>
          </p:cNvPr>
          <p:cNvPicPr>
            <a:picLocks noChangeAspect="1"/>
          </p:cNvPicPr>
          <p:nvPr/>
        </p:nvPicPr>
        <p:blipFill>
          <a:blip r:embed="rId3"/>
          <a:stretch>
            <a:fillRect/>
          </a:stretch>
        </p:blipFill>
        <p:spPr>
          <a:xfrm>
            <a:off x="2569029" y="2264748"/>
            <a:ext cx="7053942" cy="4585062"/>
          </a:xfrm>
          <a:prstGeom prst="rect">
            <a:avLst/>
          </a:prstGeom>
        </p:spPr>
      </p:pic>
    </p:spTree>
    <p:extLst>
      <p:ext uri="{BB962C8B-B14F-4D97-AF65-F5344CB8AC3E}">
        <p14:creationId xmlns:p14="http://schemas.microsoft.com/office/powerpoint/2010/main" val="2482513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722FB-26EF-D242-AA6E-6779A6108D4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59EB735-D98C-1A40-86F9-E59FAB87F81F}"/>
              </a:ext>
            </a:extLst>
          </p:cNvPr>
          <p:cNvSpPr>
            <a:spLocks noGrp="1"/>
          </p:cNvSpPr>
          <p:nvPr>
            <p:ph idx="1"/>
          </p:nvPr>
        </p:nvSpPr>
        <p:spPr>
          <a:xfrm>
            <a:off x="7015162" y="1825625"/>
            <a:ext cx="4929188" cy="4351338"/>
          </a:xfrm>
        </p:spPr>
        <p:txBody>
          <a:bodyPr>
            <a:normAutofit lnSpcReduction="10000"/>
          </a:bodyPr>
          <a:lstStyle/>
          <a:p>
            <a:r>
              <a:rPr lang="en-US" dirty="0"/>
              <a:t>The digital era has changed a lot of domains, however in this thesis we focus on E-commerce</a:t>
            </a:r>
          </a:p>
          <a:p>
            <a:r>
              <a:rPr lang="en-US" dirty="0"/>
              <a:t>The E-commerce represents the act of buying or selling goods through the World Wide Web</a:t>
            </a:r>
          </a:p>
          <a:p>
            <a:r>
              <a:rPr lang="en-US" dirty="0"/>
              <a:t>One of the fastest growing domains: expected to go over three trillion dollars in sales</a:t>
            </a:r>
          </a:p>
          <a:p>
            <a:endParaRPr lang="en-US" dirty="0"/>
          </a:p>
          <a:p>
            <a:pPr marL="0" indent="0">
              <a:buNone/>
            </a:pPr>
            <a:endParaRPr lang="en-US" dirty="0"/>
          </a:p>
        </p:txBody>
      </p:sp>
      <p:pic>
        <p:nvPicPr>
          <p:cNvPr id="4" name="Picture 3">
            <a:extLst>
              <a:ext uri="{FF2B5EF4-FFF2-40B4-BE49-F238E27FC236}">
                <a16:creationId xmlns:a16="http://schemas.microsoft.com/office/drawing/2014/main" id="{CE7E4373-CBCE-D34C-B76E-466BF68EBD31}"/>
              </a:ext>
            </a:extLst>
          </p:cNvPr>
          <p:cNvPicPr>
            <a:picLocks noChangeAspect="1"/>
          </p:cNvPicPr>
          <p:nvPr/>
        </p:nvPicPr>
        <p:blipFill>
          <a:blip r:embed="rId3"/>
          <a:stretch>
            <a:fillRect/>
          </a:stretch>
        </p:blipFill>
        <p:spPr>
          <a:xfrm>
            <a:off x="0" y="1825625"/>
            <a:ext cx="6825343" cy="4265839"/>
          </a:xfrm>
          <a:prstGeom prst="rect">
            <a:avLst/>
          </a:prstGeom>
        </p:spPr>
      </p:pic>
    </p:spTree>
    <p:extLst>
      <p:ext uri="{BB962C8B-B14F-4D97-AF65-F5344CB8AC3E}">
        <p14:creationId xmlns:p14="http://schemas.microsoft.com/office/powerpoint/2010/main" val="228722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91DB28-7923-7441-AACC-1383F3625B9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Our Approach – Keywords from URL</a:t>
            </a:r>
          </a:p>
        </p:txBody>
      </p:sp>
      <p:sp>
        <p:nvSpPr>
          <p:cNvPr id="11" name="Title 1">
            <a:extLst>
              <a:ext uri="{FF2B5EF4-FFF2-40B4-BE49-F238E27FC236}">
                <a16:creationId xmlns:a16="http://schemas.microsoft.com/office/drawing/2014/main" id="{5A9A2907-F066-7447-B287-B19C8832D664}"/>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89492CD-F78E-8949-8F5E-F338FE660B23}"/>
              </a:ext>
            </a:extLst>
          </p:cNvPr>
          <p:cNvPicPr>
            <a:picLocks noChangeAspect="1"/>
          </p:cNvPicPr>
          <p:nvPr/>
        </p:nvPicPr>
        <p:blipFill>
          <a:blip r:embed="rId2"/>
          <a:stretch>
            <a:fillRect/>
          </a:stretch>
        </p:blipFill>
        <p:spPr>
          <a:xfrm>
            <a:off x="2555151" y="2254897"/>
            <a:ext cx="7081698" cy="4603103"/>
          </a:xfrm>
          <a:prstGeom prst="rect">
            <a:avLst/>
          </a:prstGeom>
        </p:spPr>
      </p:pic>
    </p:spTree>
    <p:extLst>
      <p:ext uri="{BB962C8B-B14F-4D97-AF65-F5344CB8AC3E}">
        <p14:creationId xmlns:p14="http://schemas.microsoft.com/office/powerpoint/2010/main" val="26352373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2BA23B72-2EA9-4941-AB53-0FE18FA9B6B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2" name="Title 1">
            <a:extLst>
              <a:ext uri="{FF2B5EF4-FFF2-40B4-BE49-F238E27FC236}">
                <a16:creationId xmlns:a16="http://schemas.microsoft.com/office/drawing/2014/main" id="{3E0A6C66-39D9-964F-B77A-33B44C44BAD8}"/>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 Noise</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B99F40A-CCAE-6D4C-B4B1-B6CB4D1F1BD7}"/>
              </a:ext>
            </a:extLst>
          </p:cNvPr>
          <p:cNvPicPr>
            <a:picLocks noChangeAspect="1"/>
          </p:cNvPicPr>
          <p:nvPr/>
        </p:nvPicPr>
        <p:blipFill>
          <a:blip r:embed="rId3"/>
          <a:stretch>
            <a:fillRect/>
          </a:stretch>
        </p:blipFill>
        <p:spPr>
          <a:xfrm>
            <a:off x="2598181" y="2310835"/>
            <a:ext cx="6995638" cy="4547165"/>
          </a:xfrm>
          <a:prstGeom prst="rect">
            <a:avLst/>
          </a:prstGeom>
        </p:spPr>
      </p:pic>
    </p:spTree>
    <p:extLst>
      <p:ext uri="{BB962C8B-B14F-4D97-AF65-F5344CB8AC3E}">
        <p14:creationId xmlns:p14="http://schemas.microsoft.com/office/powerpoint/2010/main" val="22193668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D15922E-8301-8045-88AF-1DBE544351C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Our Approach – Keywords from Scrapped Content</a:t>
            </a:r>
          </a:p>
        </p:txBody>
      </p:sp>
      <p:sp>
        <p:nvSpPr>
          <p:cNvPr id="11" name="Title 1">
            <a:extLst>
              <a:ext uri="{FF2B5EF4-FFF2-40B4-BE49-F238E27FC236}">
                <a16:creationId xmlns:a16="http://schemas.microsoft.com/office/drawing/2014/main" id="{FFCC51CE-C073-BB41-BC44-10183F884182}"/>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dirty="0">
                <a:solidFill>
                  <a:schemeClr val="bg1"/>
                </a:solidFill>
                <a:latin typeface="+mn-lt"/>
                <a:ea typeface="+mn-ea"/>
                <a:cs typeface="+mn-cs"/>
              </a:rPr>
              <a:t>Without Noise</a:t>
            </a:r>
          </a:p>
        </p:txBody>
      </p:sp>
      <p:cxnSp>
        <p:nvCxnSpPr>
          <p:cNvPr id="18" name="Straight Connector 1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5A60A4A-02D5-D540-AA3B-606DA952095A}"/>
              </a:ext>
            </a:extLst>
          </p:cNvPr>
          <p:cNvPicPr>
            <a:picLocks noChangeAspect="1"/>
          </p:cNvPicPr>
          <p:nvPr/>
        </p:nvPicPr>
        <p:blipFill>
          <a:blip r:embed="rId2"/>
          <a:stretch>
            <a:fillRect/>
          </a:stretch>
        </p:blipFill>
        <p:spPr>
          <a:xfrm>
            <a:off x="2546987" y="2239348"/>
            <a:ext cx="7098026" cy="4613717"/>
          </a:xfrm>
          <a:prstGeom prst="rect">
            <a:avLst/>
          </a:prstGeom>
        </p:spPr>
      </p:pic>
    </p:spTree>
    <p:extLst>
      <p:ext uri="{BB962C8B-B14F-4D97-AF65-F5344CB8AC3E}">
        <p14:creationId xmlns:p14="http://schemas.microsoft.com/office/powerpoint/2010/main" val="3459764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10BF29-FA9D-7E41-B811-6DF267B4CB8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3400" kern="1200">
                <a:solidFill>
                  <a:srgbClr val="FFFFFF"/>
                </a:solidFill>
                <a:latin typeface="+mj-lt"/>
                <a:ea typeface="+mj-ea"/>
                <a:cs typeface="+mj-cs"/>
              </a:rPr>
              <a:t>Containing cluster label and keywords for the given cluster</a:t>
            </a:r>
          </a:p>
        </p:txBody>
      </p:sp>
      <p:sp>
        <p:nvSpPr>
          <p:cNvPr id="9" name="Title 1">
            <a:extLst>
              <a:ext uri="{FF2B5EF4-FFF2-40B4-BE49-F238E27FC236}">
                <a16:creationId xmlns:a16="http://schemas.microsoft.com/office/drawing/2014/main" id="{7DEBFB1C-9D58-FD40-B387-35D8C8DF1916}"/>
              </a:ext>
            </a:extLst>
          </p:cNvPr>
          <p:cNvSpPr txBox="1">
            <a:spLocks/>
          </p:cNvSpPr>
          <p:nvPr/>
        </p:nvSpPr>
        <p:spPr>
          <a:xfrm>
            <a:off x="1524000" y="1525638"/>
            <a:ext cx="9144000" cy="42000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000" kern="1200">
                <a:solidFill>
                  <a:srgbClr val="E7E6E6"/>
                </a:solidFill>
                <a:latin typeface="+mn-lt"/>
                <a:ea typeface="+mn-ea"/>
                <a:cs typeface="+mn-cs"/>
              </a:rPr>
              <a:t>Final Output Example</a:t>
            </a:r>
          </a:p>
        </p:txBody>
      </p:sp>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C93C140-38B0-004C-8BD1-1A69681EB235}"/>
              </a:ext>
            </a:extLst>
          </p:cNvPr>
          <p:cNvPicPr>
            <a:picLocks noChangeAspect="1"/>
          </p:cNvPicPr>
          <p:nvPr/>
        </p:nvPicPr>
        <p:blipFill>
          <a:blip r:embed="rId2"/>
          <a:stretch>
            <a:fillRect/>
          </a:stretch>
        </p:blipFill>
        <p:spPr>
          <a:xfrm>
            <a:off x="910210" y="2509911"/>
            <a:ext cx="10316480" cy="3997637"/>
          </a:xfrm>
          <a:prstGeom prst="rect">
            <a:avLst/>
          </a:prstGeom>
        </p:spPr>
      </p:pic>
    </p:spTree>
    <p:extLst>
      <p:ext uri="{BB962C8B-B14F-4D97-AF65-F5344CB8AC3E}">
        <p14:creationId xmlns:p14="http://schemas.microsoft.com/office/powerpoint/2010/main" val="39335222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4865914"/>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9224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838200" y="1690688"/>
            <a:ext cx="10515600" cy="4486275"/>
          </a:xfrm>
        </p:spPr>
        <p:txBody>
          <a:bodyPr>
            <a:normAutofit fontScale="92500"/>
          </a:bodyPr>
          <a:lstStyle/>
          <a:p>
            <a:r>
              <a:rPr lang="en-US" sz="2400" dirty="0"/>
              <a:t>Learned features from Convolutional Neural Networks seemed to be more descriptive</a:t>
            </a:r>
          </a:p>
          <a:p>
            <a:pPr marL="0" indent="0">
              <a:buNone/>
            </a:pPr>
            <a:endParaRPr lang="en-US" sz="2400" dirty="0"/>
          </a:p>
          <a:p>
            <a:r>
              <a:rPr lang="en-US" sz="2400" dirty="0"/>
              <a:t>According to the output introducing a new Keywords extraction function improved the quality of the words</a:t>
            </a:r>
          </a:p>
          <a:p>
            <a:pPr marL="0" indent="0">
              <a:buNone/>
            </a:pPr>
            <a:endParaRPr lang="en-US" sz="2400" dirty="0"/>
          </a:p>
          <a:p>
            <a:r>
              <a:rPr lang="en-US" sz="2400" dirty="0"/>
              <a:t>We were able to achieve a slight improvement, compared to the results reported in [2]</a:t>
            </a:r>
          </a:p>
          <a:p>
            <a:pPr marL="0" indent="0">
              <a:buNone/>
            </a:pPr>
            <a:endParaRPr lang="en-US" sz="2400" dirty="0"/>
          </a:p>
          <a:p>
            <a:r>
              <a:rPr lang="en-US" sz="2400" dirty="0"/>
              <a:t>Domain knowledge required to better formulate the clusters</a:t>
            </a:r>
          </a:p>
          <a:p>
            <a:pPr marL="0" indent="0">
              <a:buNone/>
            </a:pPr>
            <a:endParaRPr lang="en-US" sz="2400" dirty="0"/>
          </a:p>
          <a:p>
            <a:r>
              <a:rPr lang="en-US" sz="2400" dirty="0"/>
              <a:t>Scraped content proved more descriptive.</a:t>
            </a:r>
            <a:endParaRPr lang="en-US" sz="2000" dirty="0"/>
          </a:p>
          <a:p>
            <a:endParaRPr lang="en-US" dirty="0"/>
          </a:p>
        </p:txBody>
      </p:sp>
    </p:spTree>
    <p:extLst>
      <p:ext uri="{BB962C8B-B14F-4D97-AF65-F5344CB8AC3E}">
        <p14:creationId xmlns:p14="http://schemas.microsoft.com/office/powerpoint/2010/main" val="19284012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E390760-E575-4C69-8F1E-6CBA2B5DBDF4}"/>
              </a:ext>
            </a:extLst>
          </p:cNvPr>
          <p:cNvPicPr>
            <a:picLocks noChangeAspect="1"/>
          </p:cNvPicPr>
          <p:nvPr/>
        </p:nvPicPr>
        <p:blipFill rotWithShape="1">
          <a:blip r:embed="rId2">
            <a:alphaModFix amt="50000"/>
          </a:blip>
          <a:srcRect t="7787"/>
          <a:stretch/>
        </p:blipFill>
        <p:spPr>
          <a:xfrm>
            <a:off x="20" y="1"/>
            <a:ext cx="12191980" cy="6857999"/>
          </a:xfrm>
          <a:prstGeom prst="rect">
            <a:avLst/>
          </a:prstGeom>
        </p:spPr>
      </p:pic>
      <p:sp>
        <p:nvSpPr>
          <p:cNvPr id="2" name="Title 1">
            <a:extLst>
              <a:ext uri="{FF2B5EF4-FFF2-40B4-BE49-F238E27FC236}">
                <a16:creationId xmlns:a16="http://schemas.microsoft.com/office/drawing/2014/main" id="{88B96FD4-345C-C74E-8AD8-AAE2078FD905}"/>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Questions ?</a:t>
            </a:r>
          </a:p>
        </p:txBody>
      </p:sp>
    </p:spTree>
    <p:extLst>
      <p:ext uri="{BB962C8B-B14F-4D97-AF65-F5344CB8AC3E}">
        <p14:creationId xmlns:p14="http://schemas.microsoft.com/office/powerpoint/2010/main" val="3993765067"/>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9E1DCB-1DA3-3F4B-AF84-4D16B0D0B9CD}"/>
              </a:ext>
            </a:extLst>
          </p:cNvPr>
          <p:cNvSpPr>
            <a:spLocks noGrp="1"/>
          </p:cNvSpPr>
          <p:nvPr>
            <p:ph type="title"/>
          </p:nvPr>
        </p:nvSpPr>
        <p:spPr>
          <a:xfrm>
            <a:off x="4384039" y="365125"/>
            <a:ext cx="7164493" cy="1325563"/>
          </a:xfrm>
        </p:spPr>
        <p:txBody>
          <a:bodyPr>
            <a:normAutofit/>
          </a:bodyPr>
          <a:lstStyle/>
          <a:p>
            <a:r>
              <a:rPr lang="en-US"/>
              <a:t>TextRank</a:t>
            </a:r>
          </a:p>
        </p:txBody>
      </p:sp>
      <p:pic>
        <p:nvPicPr>
          <p:cNvPr id="6" name="Picture 5">
            <a:extLst>
              <a:ext uri="{FF2B5EF4-FFF2-40B4-BE49-F238E27FC236}">
                <a16:creationId xmlns:a16="http://schemas.microsoft.com/office/drawing/2014/main" id="{6EC6CDE0-8AFD-7745-BB52-4D7772180117}"/>
              </a:ext>
            </a:extLst>
          </p:cNvPr>
          <p:cNvPicPr>
            <a:picLocks noChangeAspect="1"/>
          </p:cNvPicPr>
          <p:nvPr/>
        </p:nvPicPr>
        <p:blipFill>
          <a:blip r:embed="rId3"/>
          <a:stretch>
            <a:fillRect/>
          </a:stretch>
        </p:blipFill>
        <p:spPr>
          <a:xfrm>
            <a:off x="-1" y="1387929"/>
            <a:ext cx="4909755" cy="5145533"/>
          </a:xfrm>
          <a:prstGeom prst="rect">
            <a:avLst/>
          </a:prstGeom>
        </p:spPr>
      </p:pic>
      <p:sp>
        <p:nvSpPr>
          <p:cNvPr id="3" name="Content Placeholder 2">
            <a:extLst>
              <a:ext uri="{FF2B5EF4-FFF2-40B4-BE49-F238E27FC236}">
                <a16:creationId xmlns:a16="http://schemas.microsoft.com/office/drawing/2014/main" id="{57985029-E416-CF47-8E19-01360A615C69}"/>
              </a:ext>
            </a:extLst>
          </p:cNvPr>
          <p:cNvSpPr>
            <a:spLocks noGrp="1"/>
          </p:cNvSpPr>
          <p:nvPr>
            <p:ph idx="1"/>
          </p:nvPr>
        </p:nvSpPr>
        <p:spPr>
          <a:xfrm>
            <a:off x="4911279" y="1721758"/>
            <a:ext cx="7161017" cy="4154361"/>
          </a:xfrm>
        </p:spPr>
        <p:txBody>
          <a:bodyPr>
            <a:noAutofit/>
          </a:bodyPr>
          <a:lstStyle/>
          <a:p>
            <a:r>
              <a:rPr lang="en-US" sz="1600" dirty="0"/>
              <a:t>First the text is tokenized, and annotated with part of speech tags – a preprocessing step required to enable the application of syntactic filters. To avoid excessive growth of the graph size by adding all possible combinations of sequences consisting of more than one lexical unit (</a:t>
            </a:r>
            <a:r>
              <a:rPr lang="en-US" sz="1600" dirty="0" err="1"/>
              <a:t>ngrams</a:t>
            </a:r>
            <a:r>
              <a:rPr lang="en-US" sz="1600" dirty="0"/>
              <a:t>), we consider only single words as candidates for addition to the graph, with multi-word keywords being eventually reconstructed in the post-processing phase. Next, all lexical units that pass the syntactic filter are added to the graph, and an edge is added between those lexical units that co-occur within a window of words. After the graph is constructed (undirected unweighted graph), the score associated with each vertex is set to an initial value of 1, and the ranking algorithm described in section 2 is run on the graph for several iterations until it converges – usually for 20-30 iterations, at a threshold of 0.0001.</a:t>
            </a:r>
          </a:p>
          <a:p>
            <a:r>
              <a:rPr lang="en-US" sz="1600" dirty="0"/>
              <a:t>Section 2 - the score associated with a vertex is determined based on the votes that are cast for it, and the score of the vertices casting these votes.</a:t>
            </a:r>
          </a:p>
          <a:p>
            <a:r>
              <a:rPr lang="en-US" sz="1600" dirty="0"/>
              <a:t>During post-processing, all lexical units selected as potential keywords by the </a:t>
            </a:r>
            <a:r>
              <a:rPr lang="en-US" sz="1600" dirty="0" err="1"/>
              <a:t>TextRank</a:t>
            </a:r>
            <a:r>
              <a:rPr lang="en-US" sz="1600" dirty="0"/>
              <a:t> algorithm are marked in the text, and sequences of adjacent keywords are collapsed into a multi-word keyword. For instance, in the text </a:t>
            </a:r>
            <a:r>
              <a:rPr lang="en-US" sz="1600" dirty="0" err="1"/>
              <a:t>Matlab</a:t>
            </a:r>
            <a:r>
              <a:rPr lang="en-US" sz="1600" dirty="0"/>
              <a:t> code for plotting ambiguity functions, if both </a:t>
            </a:r>
            <a:r>
              <a:rPr lang="en-US" sz="1600" dirty="0" err="1"/>
              <a:t>Matlab</a:t>
            </a:r>
            <a:r>
              <a:rPr lang="en-US" sz="1600" dirty="0"/>
              <a:t> and code are selected as potential keywords by </a:t>
            </a:r>
            <a:r>
              <a:rPr lang="en-US" sz="1600" dirty="0" err="1"/>
              <a:t>TextRank</a:t>
            </a:r>
            <a:r>
              <a:rPr lang="en-US" sz="1600" dirty="0"/>
              <a:t>, since they are adjacent, they are collapsed into one single keyword </a:t>
            </a:r>
            <a:r>
              <a:rPr lang="en-US" sz="1600" dirty="0" err="1"/>
              <a:t>Matlab</a:t>
            </a:r>
            <a:r>
              <a:rPr lang="en-US" sz="1600" dirty="0"/>
              <a:t> code.</a:t>
            </a:r>
          </a:p>
        </p:txBody>
      </p:sp>
    </p:spTree>
    <p:extLst>
      <p:ext uri="{BB962C8B-B14F-4D97-AF65-F5344CB8AC3E}">
        <p14:creationId xmlns:p14="http://schemas.microsoft.com/office/powerpoint/2010/main" val="148472686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E136-836E-D441-9B17-D246FA695D58}"/>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DFAD69FB-57C2-0B43-9183-0C597C0B6EB3}"/>
              </a:ext>
            </a:extLst>
          </p:cNvPr>
          <p:cNvSpPr>
            <a:spLocks noGrp="1"/>
          </p:cNvSpPr>
          <p:nvPr>
            <p:ph idx="1"/>
          </p:nvPr>
        </p:nvSpPr>
        <p:spPr>
          <a:xfrm>
            <a:off x="838200" y="3429000"/>
            <a:ext cx="10515600" cy="466471"/>
          </a:xfrm>
        </p:spPr>
        <p:txBody>
          <a:bodyPr>
            <a:normAutofit lnSpcReduction="10000"/>
          </a:bodyPr>
          <a:lstStyle/>
          <a:p>
            <a:r>
              <a:rPr lang="en-US" dirty="0"/>
              <a:t>But how can companies make the most of this fast growing domain?</a:t>
            </a:r>
          </a:p>
        </p:txBody>
      </p:sp>
    </p:spTree>
    <p:extLst>
      <p:ext uri="{BB962C8B-B14F-4D97-AF65-F5344CB8AC3E}">
        <p14:creationId xmlns:p14="http://schemas.microsoft.com/office/powerpoint/2010/main" val="2986243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89E68816-785B-4F4A-8F92-15653CD58FA0}"/>
              </a:ext>
            </a:extLst>
          </p:cNvPr>
          <p:cNvPicPr>
            <a:picLocks noGrp="1" noChangeAspect="1"/>
          </p:cNvPicPr>
          <p:nvPr>
            <p:ph idx="1"/>
          </p:nvPr>
        </p:nvPicPr>
        <p:blipFill>
          <a:blip r:embed="rId3"/>
          <a:stretch>
            <a:fillRect/>
          </a:stretch>
        </p:blipFill>
        <p:spPr>
          <a:xfrm>
            <a:off x="643467" y="702733"/>
            <a:ext cx="10905066" cy="5452533"/>
          </a:xfrm>
          <a:prstGeom prst="rect">
            <a:avLst/>
          </a:prstGeom>
        </p:spPr>
      </p:pic>
      <p:sp>
        <p:nvSpPr>
          <p:cNvPr id="6" name="Title 1">
            <a:extLst>
              <a:ext uri="{FF2B5EF4-FFF2-40B4-BE49-F238E27FC236}">
                <a16:creationId xmlns:a16="http://schemas.microsoft.com/office/drawing/2014/main" id="{57EA507F-EDDF-4247-8634-E952BB479CC9}"/>
              </a:ext>
            </a:extLst>
          </p:cNvPr>
          <p:cNvSpPr>
            <a:spLocks noGrp="1"/>
          </p:cNvSpPr>
          <p:nvPr>
            <p:ph type="title"/>
          </p:nvPr>
        </p:nvSpPr>
        <p:spPr>
          <a:xfrm>
            <a:off x="4644711" y="2057715"/>
            <a:ext cx="2902577" cy="2742567"/>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dirty="0">
                <a:solidFill>
                  <a:srgbClr val="FFFFFF"/>
                </a:solidFill>
                <a:latin typeface="+mj-lt"/>
                <a:ea typeface="+mj-ea"/>
                <a:cs typeface="+mj-cs"/>
              </a:rPr>
              <a:t>One approach: Visitor Segmentation &amp; Content Management</a:t>
            </a:r>
          </a:p>
        </p:txBody>
      </p:sp>
    </p:spTree>
    <p:extLst>
      <p:ext uri="{BB962C8B-B14F-4D97-AF65-F5344CB8AC3E}">
        <p14:creationId xmlns:p14="http://schemas.microsoft.com/office/powerpoint/2010/main" val="4005308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FEE2-FB34-E34F-9865-DF5C10A387B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F0D937-CC28-324B-95D0-515CB2C00392}"/>
              </a:ext>
            </a:extLst>
          </p:cNvPr>
          <p:cNvSpPr>
            <a:spLocks noGrp="1"/>
          </p:cNvSpPr>
          <p:nvPr>
            <p:ph idx="1"/>
          </p:nvPr>
        </p:nvSpPr>
        <p:spPr/>
        <p:txBody>
          <a:bodyPr/>
          <a:lstStyle/>
          <a:p>
            <a:r>
              <a:rPr lang="en-US" dirty="0"/>
              <a:t>Outline</a:t>
            </a:r>
          </a:p>
          <a:p>
            <a:r>
              <a:rPr lang="en-US" dirty="0"/>
              <a:t>Project Statement </a:t>
            </a:r>
          </a:p>
          <a:p>
            <a:r>
              <a:rPr lang="en-US" dirty="0"/>
              <a:t>Related Work</a:t>
            </a:r>
          </a:p>
          <a:p>
            <a:r>
              <a:rPr lang="en-US" dirty="0"/>
              <a:t>Our Approach</a:t>
            </a:r>
          </a:p>
          <a:p>
            <a:r>
              <a:rPr lang="en-US" dirty="0"/>
              <a:t>Research Questions</a:t>
            </a:r>
          </a:p>
          <a:p>
            <a:r>
              <a:rPr lang="en-US" dirty="0"/>
              <a:t>Results</a:t>
            </a:r>
          </a:p>
          <a:p>
            <a:r>
              <a:rPr lang="en-US" dirty="0"/>
              <a:t>Conclusion</a:t>
            </a:r>
          </a:p>
          <a:p>
            <a:r>
              <a:rPr lang="en-US" dirty="0"/>
              <a:t>Questions</a:t>
            </a:r>
          </a:p>
        </p:txBody>
      </p:sp>
      <p:sp>
        <p:nvSpPr>
          <p:cNvPr id="4" name="Right Arrow 3">
            <a:extLst>
              <a:ext uri="{FF2B5EF4-FFF2-40B4-BE49-F238E27FC236}">
                <a16:creationId xmlns:a16="http://schemas.microsoft.com/office/drawing/2014/main" id="{4D62D2F5-1642-8F42-96BA-67F122819118}"/>
              </a:ext>
            </a:extLst>
          </p:cNvPr>
          <p:cNvSpPr/>
          <p:nvPr/>
        </p:nvSpPr>
        <p:spPr>
          <a:xfrm>
            <a:off x="325315" y="2313305"/>
            <a:ext cx="512885" cy="407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35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8B46-08FC-C643-A1A8-E445D22A2BFE}"/>
              </a:ext>
            </a:extLst>
          </p:cNvPr>
          <p:cNvSpPr>
            <a:spLocks noGrp="1"/>
          </p:cNvSpPr>
          <p:nvPr>
            <p:ph type="title"/>
          </p:nvPr>
        </p:nvSpPr>
        <p:spPr/>
        <p:txBody>
          <a:bodyPr/>
          <a:lstStyle/>
          <a:p>
            <a:r>
              <a:rPr lang="en-US" dirty="0"/>
              <a:t>Project Statement</a:t>
            </a:r>
          </a:p>
        </p:txBody>
      </p:sp>
      <p:sp>
        <p:nvSpPr>
          <p:cNvPr id="3" name="Content Placeholder 2">
            <a:extLst>
              <a:ext uri="{FF2B5EF4-FFF2-40B4-BE49-F238E27FC236}">
                <a16:creationId xmlns:a16="http://schemas.microsoft.com/office/drawing/2014/main" id="{074271CE-C7BD-DB4F-A90C-93421AE21075}"/>
              </a:ext>
            </a:extLst>
          </p:cNvPr>
          <p:cNvSpPr>
            <a:spLocks noGrp="1"/>
          </p:cNvSpPr>
          <p:nvPr>
            <p:ph idx="1"/>
          </p:nvPr>
        </p:nvSpPr>
        <p:spPr>
          <a:xfrm>
            <a:off x="838200" y="2890157"/>
            <a:ext cx="10515600" cy="1077686"/>
          </a:xfrm>
        </p:spPr>
        <p:txBody>
          <a:bodyPr/>
          <a:lstStyle/>
          <a:p>
            <a:r>
              <a:rPr lang="en-US" dirty="0"/>
              <a:t>Back to user segmentation …</a:t>
            </a:r>
          </a:p>
          <a:p>
            <a:r>
              <a:rPr lang="en-US" dirty="0"/>
              <a:t>Project is based on CMS – Content Management System</a:t>
            </a:r>
          </a:p>
        </p:txBody>
      </p:sp>
    </p:spTree>
    <p:extLst>
      <p:ext uri="{BB962C8B-B14F-4D97-AF65-F5344CB8AC3E}">
        <p14:creationId xmlns:p14="http://schemas.microsoft.com/office/powerpoint/2010/main" val="152952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C1B4E3ED-8D1D-EB46-BBEE-BD6192B283BE}"/>
              </a:ext>
            </a:extLst>
          </p:cNvPr>
          <p:cNvGraphicFramePr>
            <a:graphicFrameLocks/>
          </p:cNvGraphicFramePr>
          <p:nvPr>
            <p:extLst>
              <p:ext uri="{D42A27DB-BD31-4B8C-83A1-F6EECF244321}">
                <p14:modId xmlns:p14="http://schemas.microsoft.com/office/powerpoint/2010/main" val="470722862"/>
              </p:ext>
            </p:extLst>
          </p:nvPr>
        </p:nvGraphicFramePr>
        <p:xfrm>
          <a:off x="493658" y="1112025"/>
          <a:ext cx="11204684" cy="51815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490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D81C5AFB-C1FA-A14A-8E16-CBD44704B723}"/>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graphicEl>
                                              <a:dgm id="{1B175A57-91E7-5345-8D49-3D1CD34C5B8B}"/>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graphicEl>
                                              <a:dgm id="{5CF06474-68C4-D948-9CDF-97C8EF676E82}"/>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graphicEl>
                                              <a:dgm id="{E7E42C6B-B8A0-C74A-96F0-043BB7AC411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94688187-2126-ED48-8EA3-00596F3C9A93}"/>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graphicEl>
                                              <a:dgm id="{54F3A17A-40F3-1C41-9986-C4E3D06527D6}"/>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graphicEl>
                                              <a:dgm id="{21CAD079-E0E5-B94A-9E8F-B5A142EA6D4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494</TotalTime>
  <Words>3633</Words>
  <Application>Microsoft Macintosh PowerPoint</Application>
  <PresentationFormat>Widescreen</PresentationFormat>
  <Paragraphs>420</Paragraphs>
  <Slides>47</Slides>
  <Notes>31</Notes>
  <HiddenSlides>8</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Calibri Light</vt:lpstr>
      <vt:lpstr>Office Theme</vt:lpstr>
      <vt:lpstr>Unsupervised website visitor segmentation based on Convolutional Neural Networks and k-means </vt:lpstr>
      <vt:lpstr>Agenda</vt:lpstr>
      <vt:lpstr>Agenda</vt:lpstr>
      <vt:lpstr>Outline</vt:lpstr>
      <vt:lpstr>Outline</vt:lpstr>
      <vt:lpstr>One approach: Visitor Segmentation &amp; Content Management</vt:lpstr>
      <vt:lpstr>Agenda</vt:lpstr>
      <vt:lpstr>Project Statement</vt:lpstr>
      <vt:lpstr>PowerPoint Presentation</vt:lpstr>
      <vt:lpstr>PowerPoint Presentation</vt:lpstr>
      <vt:lpstr>PowerPoint Presentation</vt:lpstr>
      <vt:lpstr>Two ways of creating user-segments</vt:lpstr>
      <vt:lpstr>Agenda</vt:lpstr>
      <vt:lpstr>Related Work</vt:lpstr>
      <vt:lpstr>Related Work</vt:lpstr>
      <vt:lpstr>Agenda</vt:lpstr>
      <vt:lpstr>Our Approach High level</vt:lpstr>
      <vt:lpstr>Our Approach High level</vt:lpstr>
      <vt:lpstr>Our Approach High level – Main Flow</vt:lpstr>
      <vt:lpstr>Our Approach High level – Side Flow</vt:lpstr>
      <vt:lpstr>Web Scrapping Main Takeaways</vt:lpstr>
      <vt:lpstr>Second – Level Processing Main Takeaways</vt:lpstr>
      <vt:lpstr>Second – Level Processing Main Takeaways</vt:lpstr>
      <vt:lpstr>Convolutional Neural Network Main Takeaways</vt:lpstr>
      <vt:lpstr>Convolutional Neural Network Main Takeaways</vt:lpstr>
      <vt:lpstr>Convolutional Neural Network Design</vt:lpstr>
      <vt:lpstr>Our Approach High level</vt:lpstr>
      <vt:lpstr>Agenda</vt:lpstr>
      <vt:lpstr>Research Questions</vt:lpstr>
      <vt:lpstr>Sub-Questions</vt:lpstr>
      <vt:lpstr>Agenda</vt:lpstr>
      <vt:lpstr>Results – Part 1 Model Comparison against results reported in [2]</vt:lpstr>
      <vt:lpstr>Results – Part 1 Model Comparison against results reported in [2]</vt:lpstr>
      <vt:lpstr>Results – Part 2 Comparison against results reported in the baseline model</vt:lpstr>
      <vt:lpstr>Example</vt:lpstr>
      <vt:lpstr>Results – Part 2 Approach Comparison against results reported in the baseline model</vt:lpstr>
      <vt:lpstr>Baseline Results</vt:lpstr>
      <vt:lpstr>Baseline Results</vt:lpstr>
      <vt:lpstr>Our Approach – Keywords from URL</vt:lpstr>
      <vt:lpstr>Our Approach – Keywords from URL</vt:lpstr>
      <vt:lpstr>Our Approach – Keywords from Scrapped Content</vt:lpstr>
      <vt:lpstr>Our Approach – Keywords from Scrapped Content</vt:lpstr>
      <vt:lpstr>Containing cluster label and keywords for the given cluster</vt:lpstr>
      <vt:lpstr>Agenda</vt:lpstr>
      <vt:lpstr>Conclusion</vt:lpstr>
      <vt:lpstr>Questions ?</vt:lpstr>
      <vt:lpstr>TextRank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Unsupervised website visitor segmentation based on Convolutional Neural Networks and k-means </dc:title>
  <dc:creator>Dimitar Dimitrov</dc:creator>
  <cp:lastModifiedBy>Dimitar Dimitrov</cp:lastModifiedBy>
  <cp:revision>29</cp:revision>
  <dcterms:created xsi:type="dcterms:W3CDTF">2019-07-04T09:52:45Z</dcterms:created>
  <dcterms:modified xsi:type="dcterms:W3CDTF">2019-07-05T11:19:08Z</dcterms:modified>
</cp:coreProperties>
</file>